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95"/>
  </p:notesMasterIdLst>
  <p:sldIdLst>
    <p:sldId id="300" r:id="rId2"/>
    <p:sldId id="258" r:id="rId3"/>
    <p:sldId id="256" r:id="rId4"/>
    <p:sldId id="266" r:id="rId5"/>
    <p:sldId id="350" r:id="rId6"/>
    <p:sldId id="267" r:id="rId7"/>
    <p:sldId id="354" r:id="rId8"/>
    <p:sldId id="268" r:id="rId9"/>
    <p:sldId id="327" r:id="rId10"/>
    <p:sldId id="353" r:id="rId11"/>
    <p:sldId id="263" r:id="rId12"/>
    <p:sldId id="326" r:id="rId13"/>
    <p:sldId id="295" r:id="rId14"/>
    <p:sldId id="298" r:id="rId15"/>
    <p:sldId id="351" r:id="rId16"/>
    <p:sldId id="352" r:id="rId17"/>
    <p:sldId id="304" r:id="rId18"/>
    <p:sldId id="328" r:id="rId19"/>
    <p:sldId id="316" r:id="rId20"/>
    <p:sldId id="318" r:id="rId21"/>
    <p:sldId id="319" r:id="rId22"/>
    <p:sldId id="355" r:id="rId23"/>
    <p:sldId id="359" r:id="rId24"/>
    <p:sldId id="322" r:id="rId25"/>
    <p:sldId id="323" r:id="rId26"/>
    <p:sldId id="324" r:id="rId27"/>
    <p:sldId id="332" r:id="rId28"/>
    <p:sldId id="333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25" r:id="rId39"/>
    <p:sldId id="380" r:id="rId40"/>
    <p:sldId id="381" r:id="rId41"/>
    <p:sldId id="397" r:id="rId42"/>
    <p:sldId id="320" r:id="rId43"/>
    <p:sldId id="287" r:id="rId44"/>
    <p:sldId id="384" r:id="rId45"/>
    <p:sldId id="398" r:id="rId46"/>
    <p:sldId id="303" r:id="rId47"/>
    <p:sldId id="305" r:id="rId48"/>
    <p:sldId id="302" r:id="rId49"/>
    <p:sldId id="382" r:id="rId50"/>
    <p:sldId id="383" r:id="rId51"/>
    <p:sldId id="301" r:id="rId52"/>
    <p:sldId id="306" r:id="rId53"/>
    <p:sldId id="386" r:id="rId54"/>
    <p:sldId id="387" r:id="rId55"/>
    <p:sldId id="389" r:id="rId56"/>
    <p:sldId id="396" r:id="rId57"/>
    <p:sldId id="390" r:id="rId58"/>
    <p:sldId id="272" r:id="rId59"/>
    <p:sldId id="273" r:id="rId60"/>
    <p:sldId id="341" r:id="rId61"/>
    <p:sldId id="313" r:id="rId62"/>
    <p:sldId id="314" r:id="rId63"/>
    <p:sldId id="342" r:id="rId64"/>
    <p:sldId id="343" r:id="rId65"/>
    <p:sldId id="344" r:id="rId66"/>
    <p:sldId id="345" r:id="rId67"/>
    <p:sldId id="346" r:id="rId68"/>
    <p:sldId id="347" r:id="rId69"/>
    <p:sldId id="348" r:id="rId70"/>
    <p:sldId id="391" r:id="rId71"/>
    <p:sldId id="395" r:id="rId72"/>
    <p:sldId id="284" r:id="rId73"/>
    <p:sldId id="310" r:id="rId74"/>
    <p:sldId id="283" r:id="rId75"/>
    <p:sldId id="392" r:id="rId76"/>
    <p:sldId id="400" r:id="rId77"/>
    <p:sldId id="401" r:id="rId78"/>
    <p:sldId id="402" r:id="rId79"/>
    <p:sldId id="403" r:id="rId80"/>
    <p:sldId id="404" r:id="rId81"/>
    <p:sldId id="405" r:id="rId82"/>
    <p:sldId id="406" r:id="rId83"/>
    <p:sldId id="407" r:id="rId84"/>
    <p:sldId id="408" r:id="rId85"/>
    <p:sldId id="409" r:id="rId86"/>
    <p:sldId id="410" r:id="rId87"/>
    <p:sldId id="411" r:id="rId88"/>
    <p:sldId id="412" r:id="rId89"/>
    <p:sldId id="413" r:id="rId90"/>
    <p:sldId id="414" r:id="rId91"/>
    <p:sldId id="399" r:id="rId92"/>
    <p:sldId id="385" r:id="rId93"/>
    <p:sldId id="299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A50B93"/>
    <a:srgbClr val="5E0D0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294" autoAdjust="0"/>
    <p:restoredTop sz="94631" autoAdjust="0"/>
  </p:normalViewPr>
  <p:slideViewPr>
    <p:cSldViewPr snapToGrid="0">
      <p:cViewPr>
        <p:scale>
          <a:sx n="75" d="100"/>
          <a:sy n="75" d="100"/>
        </p:scale>
        <p:origin x="-1932" y="-9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48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4BFDB-BC13-44C3-80F5-9A4A87025432}" type="datetimeFigureOut">
              <a:rPr lang="en-US" smtClean="0"/>
              <a:pPr/>
              <a:t>8/3/2019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2EC15-47AD-46A9-AAEC-EB28FEAE4B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65349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2EC15-47AD-46A9-AAEC-EB28FEAE4BB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21219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2EC15-47AD-46A9-AAEC-EB28FEAE4BB9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73699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DF1EB1-10C3-434D-8FA9-0D0EBA972412}" type="datetime1">
              <a:rPr lang="en-US" smtClean="0"/>
              <a:pPr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FC484FF-6352-46DB-8A8C-E44E91FB44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8793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AD9EB-BB50-4FCF-AE19-002E9D340F6A}" type="datetime1">
              <a:rPr lang="en-US" smtClean="0"/>
              <a:pPr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56414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7E4AF5-CA42-46C5-AD11-265C32ADB1EB}" type="datetime1">
              <a:rPr lang="en-US" smtClean="0"/>
              <a:pPr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FC484FF-6352-46DB-8A8C-E44E91FB44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15442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EE3CF-5663-4BD8-9B24-857E2EB5E4C5}" type="datetime1">
              <a:rPr lang="en-US" smtClean="0"/>
              <a:pPr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FFC484FF-6352-46DB-8A8C-E44E91FB44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21207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7E78523-1612-4285-ABBB-CE974A862AAA}" type="datetime1">
              <a:rPr lang="en-US" smtClean="0"/>
              <a:pPr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FC484FF-6352-46DB-8A8C-E44E91FB44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22634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E41F8-A199-4EEC-B92F-F51E81F34CF1}" type="datetime1">
              <a:rPr lang="en-US" smtClean="0"/>
              <a:pPr/>
              <a:t>8/3/2019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95654579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252A-F5A6-408A-B005-4E6D1E3D7973}" type="datetime1">
              <a:rPr lang="en-US" smtClean="0"/>
              <a:pPr/>
              <a:t>8/3/2019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25574011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8371-7F8D-43B5-B92F-4E0EDC061A36}" type="datetime1">
              <a:rPr lang="en-US" smtClean="0"/>
              <a:pPr/>
              <a:t>8/3/2019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1893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ABCC-BF34-44C7-8C10-8E4F391EB693}" type="datetime1">
              <a:rPr lang="en-US" smtClean="0"/>
              <a:pPr/>
              <a:t>8/3/2019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14835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540F18-1F61-41FA-A70B-B96CE32F8ADC}" type="datetime1">
              <a:rPr lang="en-US" smtClean="0"/>
              <a:pPr/>
              <a:t>8/3/2019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FC484FF-6352-46DB-8A8C-E44E91FB44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4418997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CA4B4-2463-4403-BCBD-2B5AC2552BB1}" type="datetime1">
              <a:rPr lang="en-US" smtClean="0"/>
              <a:pPr/>
              <a:t>8/3/2019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78590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E9DA7C4-DF05-4E5D-8A55-D40EF702568D}" type="datetime1">
              <a:rPr lang="en-US" smtClean="0"/>
              <a:pPr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FC484FF-6352-46DB-8A8C-E44E91FB44B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1603332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6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6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7.jpeg"/><Relationship Id="rId4" Type="http://schemas.openxmlformats.org/officeDocument/2006/relationships/image" Target="../media/image6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77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0.png"/><Relationship Id="rId4" Type="http://schemas.openxmlformats.org/officeDocument/2006/relationships/image" Target="../media/image67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199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Dataset ( English &amp; Bengali 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word cloud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6039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English  dataset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9900" y="2322512"/>
            <a:ext cx="11239500" cy="34686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558300" y="3231871"/>
            <a:ext cx="663882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20672" y="3838427"/>
            <a:ext cx="663882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3134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2125684" y="2155400"/>
            <a:ext cx="1971303" cy="855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Features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27565" y="3117300"/>
            <a:ext cx="30289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File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Artist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Title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Lyrics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Mood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Year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Genre </a:t>
            </a:r>
          </a:p>
          <a:p>
            <a:pPr marL="342900" indent="-342900">
              <a:buAutoNum type="arabicPeriod"/>
            </a:pPr>
            <a:endParaRPr lang="en-US" sz="2800" dirty="0"/>
          </a:p>
        </p:txBody>
      </p:sp>
      <p:sp>
        <p:nvSpPr>
          <p:cNvPr id="14" name="Rounded Rectangle 13"/>
          <p:cNvSpPr/>
          <p:nvPr/>
        </p:nvSpPr>
        <p:spPr>
          <a:xfrm>
            <a:off x="6213123" y="3117300"/>
            <a:ext cx="2565070" cy="19000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Most Focused </a:t>
            </a:r>
          </a:p>
          <a:p>
            <a:pPr algn="ctr"/>
            <a:r>
              <a:rPr lang="en-US" sz="2400" b="1" dirty="0" smtClean="0"/>
              <a:t>Features For</a:t>
            </a:r>
          </a:p>
          <a:p>
            <a:pPr algn="ctr"/>
            <a:r>
              <a:rPr lang="en-US" sz="2400" b="1" dirty="0" smtClean="0"/>
              <a:t>Word Cloud 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8778193" y="3590271"/>
            <a:ext cx="20877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Lyrics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Mood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41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60" dirty="0" smtClean="0"/>
              <a:t>English  Word</a:t>
            </a:r>
            <a:r>
              <a:rPr lang="en-US" spc="-55" dirty="0" smtClean="0"/>
              <a:t> </a:t>
            </a:r>
            <a:r>
              <a:rPr lang="en-US" spc="50" dirty="0"/>
              <a:t>Clouds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2844800" y="5473700"/>
            <a:ext cx="3086100" cy="368300"/>
          </a:xfrm>
          <a:custGeom>
            <a:avLst/>
            <a:gdLst/>
            <a:ahLst/>
            <a:cxnLst/>
            <a:rect l="l" t="t" r="r" b="b"/>
            <a:pathLst>
              <a:path w="3086100" h="368300">
                <a:moveTo>
                  <a:pt x="0" y="0"/>
                </a:moveTo>
                <a:lnTo>
                  <a:pt x="3086100" y="0"/>
                </a:lnTo>
                <a:lnTo>
                  <a:pt x="3086100" y="368300"/>
                </a:lnTo>
                <a:lnTo>
                  <a:pt x="0" y="368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3888483" y="2070100"/>
            <a:ext cx="2829817" cy="266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88483" y="4302872"/>
            <a:ext cx="2829817" cy="266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972691" y="2315688"/>
            <a:ext cx="2859783" cy="134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Happy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40883" y="2222500"/>
            <a:ext cx="2829817" cy="266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972692" y="4791043"/>
            <a:ext cx="2859783" cy="134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27617" y="2158687"/>
            <a:ext cx="6745184" cy="18683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27617" y="4383463"/>
            <a:ext cx="6745184" cy="18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5974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Bengali dataset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0600" y="2273299"/>
            <a:ext cx="10210800" cy="4047963"/>
          </a:xfrm>
        </p:spPr>
      </p:pic>
      <p:sp>
        <p:nvSpPr>
          <p:cNvPr id="3" name="Rectangle 2"/>
          <p:cNvSpPr/>
          <p:nvPr/>
        </p:nvSpPr>
        <p:spPr>
          <a:xfrm>
            <a:off x="9832769" y="3443844"/>
            <a:ext cx="725531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832768" y="4699990"/>
            <a:ext cx="725531" cy="4571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7203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Bengali dataset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25684" y="2155400"/>
            <a:ext cx="1971303" cy="855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Features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5684" y="2781832"/>
            <a:ext cx="30289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pPr marL="342900" indent="-342900">
              <a:buAutoNum type="arabicPeriod"/>
            </a:pPr>
            <a:r>
              <a:rPr lang="en-US" sz="2800" dirty="0" smtClean="0"/>
              <a:t>Artist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Title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Lyrics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Mood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Year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Genre </a:t>
            </a:r>
          </a:p>
          <a:p>
            <a:pPr marL="342900" indent="-342900">
              <a:buAutoNum type="arabicPeriod"/>
            </a:pPr>
            <a:endParaRPr 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6213123" y="3117300"/>
            <a:ext cx="2565070" cy="19000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Most Focused </a:t>
            </a:r>
          </a:p>
          <a:p>
            <a:pPr algn="ctr"/>
            <a:r>
              <a:rPr lang="en-US" sz="2400" b="1" dirty="0" smtClean="0"/>
              <a:t>Features For</a:t>
            </a:r>
          </a:p>
          <a:p>
            <a:pPr algn="ctr"/>
            <a:r>
              <a:rPr lang="en-US" sz="2400" b="1" dirty="0" smtClean="0"/>
              <a:t>Word Cloud 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778193" y="3590271"/>
            <a:ext cx="20877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Lyrics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Mood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657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1" y="702156"/>
            <a:ext cx="11029616" cy="1013800"/>
          </a:xfrm>
        </p:spPr>
        <p:txBody>
          <a:bodyPr/>
          <a:lstStyle/>
          <a:p>
            <a:r>
              <a:rPr lang="en-US" spc="-60" dirty="0"/>
              <a:t>Word</a:t>
            </a:r>
            <a:r>
              <a:rPr lang="en-US" spc="-55" dirty="0"/>
              <a:t> </a:t>
            </a:r>
            <a:r>
              <a:rPr lang="en-US" spc="50" dirty="0"/>
              <a:t>Clouds </a:t>
            </a:r>
            <a:r>
              <a:rPr lang="en-US" spc="50" dirty="0" smtClean="0"/>
              <a:t>(Bengali songs</a:t>
            </a:r>
            <a:r>
              <a:rPr lang="en-US" spc="5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1191" y="2719448"/>
            <a:ext cx="5665229" cy="36018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0" y="2719448"/>
            <a:ext cx="5149932" cy="360181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315689" y="1920819"/>
            <a:ext cx="2743200" cy="5937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dirty="0" smtClean="0"/>
              <a:t>আনন্দ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7431974" y="1920819"/>
            <a:ext cx="2743200" cy="5937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dirty="0" smtClean="0"/>
              <a:t>বেদনা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9787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292" y="3107410"/>
            <a:ext cx="11029615" cy="1497507"/>
          </a:xfrm>
        </p:spPr>
        <p:txBody>
          <a:bodyPr/>
          <a:lstStyle/>
          <a:p>
            <a:r>
              <a:rPr lang="en-US" dirty="0" smtClean="0"/>
              <a:t>FEATURE EXTRACTION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5654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bag of words model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57597" y="3002100"/>
            <a:ext cx="2363190" cy="1718697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35599" y="3480382"/>
            <a:ext cx="1021059" cy="609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670241" y="2134813"/>
            <a:ext cx="1914052" cy="890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Tokenization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4673235" y="3533463"/>
            <a:ext cx="1914052" cy="890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Stop word removal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698998" y="4938629"/>
            <a:ext cx="1914052" cy="890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Frequency count </a:t>
            </a:r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>
            <a:off x="5428582" y="3107230"/>
            <a:ext cx="463138" cy="2958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5430033" y="4515683"/>
            <a:ext cx="463138" cy="3634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966030" y="1989857"/>
            <a:ext cx="71252" cy="4155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39882" y="2012872"/>
            <a:ext cx="71252" cy="4155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053197" y="6071360"/>
            <a:ext cx="3361285" cy="86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25323" y="1937808"/>
            <a:ext cx="3361285" cy="86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7882585" y="3495363"/>
            <a:ext cx="1305948" cy="702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479484" y="3366082"/>
            <a:ext cx="1914052" cy="890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Lyrics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4087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Tokenization  &amp;  tokens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1" name="Vertical Scroll 20"/>
          <p:cNvSpPr/>
          <p:nvPr/>
        </p:nvSpPr>
        <p:spPr>
          <a:xfrm>
            <a:off x="899846" y="2002469"/>
            <a:ext cx="4322618" cy="4459396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Process </a:t>
            </a:r>
            <a:r>
              <a:rPr lang="en-US" sz="2400" dirty="0"/>
              <a:t>of splitting a </a:t>
            </a:r>
            <a:r>
              <a:rPr lang="en-US" sz="2400" dirty="0" smtClean="0"/>
              <a:t>sequence of lyrics </a:t>
            </a:r>
            <a:r>
              <a:rPr lang="en-US" sz="2400" dirty="0"/>
              <a:t>into a list of tokens</a:t>
            </a:r>
            <a:r>
              <a:rPr lang="en-US" sz="2400" dirty="0" smtClean="0"/>
              <a:t>. </a:t>
            </a:r>
            <a:endParaRPr lang="en-US" sz="2400" dirty="0"/>
          </a:p>
        </p:txBody>
      </p:sp>
      <p:sp>
        <p:nvSpPr>
          <p:cNvPr id="22" name="Vertical Scroll 21"/>
          <p:cNvSpPr/>
          <p:nvPr/>
        </p:nvSpPr>
        <p:spPr>
          <a:xfrm>
            <a:off x="6338745" y="2002469"/>
            <a:ext cx="4322618" cy="4459396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String of contiguous characters between two spaces and punctuation marks.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2105191" y="2968831"/>
            <a:ext cx="1911927" cy="5106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Tokenization</a:t>
            </a:r>
            <a:endParaRPr lang="en-US" sz="2400" dirty="0">
              <a:ln w="0">
                <a:solidFill>
                  <a:schemeClr val="accent2">
                    <a:lumMod val="7500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44090" y="2968831"/>
            <a:ext cx="1911927" cy="5106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Tokens</a:t>
            </a:r>
            <a:endParaRPr lang="en-US" sz="2400" dirty="0">
              <a:ln w="0">
                <a:solidFill>
                  <a:schemeClr val="accent2">
                    <a:lumMod val="7500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890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Vertical Scroll 7"/>
          <p:cNvSpPr/>
          <p:nvPr/>
        </p:nvSpPr>
        <p:spPr>
          <a:xfrm>
            <a:off x="1104900" y="3987800"/>
            <a:ext cx="2628900" cy="2333462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Sukannya Saha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 011 151 079</a:t>
            </a:r>
          </a:p>
        </p:txBody>
      </p:sp>
      <p:sp>
        <p:nvSpPr>
          <p:cNvPr id="9" name="Vertical Scroll 8"/>
          <p:cNvSpPr/>
          <p:nvPr/>
        </p:nvSpPr>
        <p:spPr>
          <a:xfrm>
            <a:off x="4441992" y="3987800"/>
            <a:ext cx="2628900" cy="2333462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Fazley Rabbi Biswas</a:t>
            </a:r>
          </a:p>
          <a:p>
            <a:pPr algn="ctr"/>
            <a:r>
              <a:rPr lang="en-US" sz="2000" dirty="0"/>
              <a:t>ID: 011 151 096</a:t>
            </a:r>
          </a:p>
        </p:txBody>
      </p:sp>
      <p:sp>
        <p:nvSpPr>
          <p:cNvPr id="10" name="Vertical Scroll 9"/>
          <p:cNvSpPr/>
          <p:nvPr/>
        </p:nvSpPr>
        <p:spPr>
          <a:xfrm>
            <a:off x="8077200" y="3987800"/>
            <a:ext cx="2628900" cy="2333462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Nazia Parvin Urmi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 011 161 201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0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41950" y="2418112"/>
            <a:ext cx="130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2">
                    <a:lumMod val="75000"/>
                  </a:schemeClr>
                </a:solidFill>
              </a:rPr>
              <a:t>C8</a:t>
            </a:r>
          </a:p>
        </p:txBody>
      </p:sp>
    </p:spTree>
    <p:extLst>
      <p:ext uri="{BB962C8B-B14F-4D97-AF65-F5344CB8AC3E}">
        <p14:creationId xmlns:p14="http://schemas.microsoft.com/office/powerpoint/2010/main" xmlns="" val="179339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 of   Tokenization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85110" y="2185031"/>
            <a:ext cx="3075709" cy="93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Tokenization</a:t>
            </a:r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1460665" y="4657737"/>
            <a:ext cx="3681351" cy="93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Into sentences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>
          <a:xfrm>
            <a:off x="6581899" y="4594087"/>
            <a:ext cx="3310246" cy="938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Into words</a:t>
            </a:r>
            <a:endParaRPr lang="en-US" sz="2800" dirty="0"/>
          </a:p>
        </p:txBody>
      </p:sp>
      <p:cxnSp>
        <p:nvCxnSpPr>
          <p:cNvPr id="12" name="Straight Arrow Connector 11"/>
          <p:cNvCxnSpPr>
            <a:stCxn id="8" idx="4"/>
            <a:endCxn id="9" idx="0"/>
          </p:cNvCxnSpPr>
          <p:nvPr/>
        </p:nvCxnSpPr>
        <p:spPr>
          <a:xfrm flipH="1">
            <a:off x="3301341" y="3123182"/>
            <a:ext cx="2321624" cy="153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4"/>
          </p:cNvCxnSpPr>
          <p:nvPr/>
        </p:nvCxnSpPr>
        <p:spPr>
          <a:xfrm>
            <a:off x="5622965" y="3123182"/>
            <a:ext cx="2418609" cy="1470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rot="19572065">
            <a:off x="3004318" y="3265108"/>
            <a:ext cx="323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paragraph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855091">
            <a:off x="6284764" y="4104497"/>
            <a:ext cx="339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sentence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414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3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Tokenization  into words  from English dataset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 descr="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7" y="2781300"/>
            <a:ext cx="9353005" cy="206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674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Tokenization  into sentences form Bengali dataset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2519" y="2101932"/>
            <a:ext cx="10898289" cy="385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011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12700"/>
          </a:effectLst>
        </p:spPr>
        <p:txBody>
          <a:bodyPr/>
          <a:lstStyle/>
          <a:p>
            <a:r>
              <a:rPr lang="en-US" dirty="0" smtClean="0"/>
              <a:t>Tokenization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431416" y="1867375"/>
            <a:ext cx="1912626" cy="6887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Lyrics 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666017" y="3879905"/>
            <a:ext cx="1912626" cy="6887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Suffix stripping  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434968" y="3978765"/>
            <a:ext cx="1912626" cy="6887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Stemming 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519232" y="3360331"/>
            <a:ext cx="1912626" cy="6887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Porter Stemmer 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471000" y="5717246"/>
            <a:ext cx="1912626" cy="6887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token </a:t>
            </a:r>
          </a:p>
          <a:p>
            <a:pPr algn="ctr"/>
            <a:r>
              <a:rPr lang="en-US" dirty="0" smtClean="0"/>
              <a:t>(stem word)  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3563619" y="3986780"/>
            <a:ext cx="3823853" cy="581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5400000">
            <a:off x="5201696" y="2556683"/>
            <a:ext cx="451234" cy="581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5252814" y="5097555"/>
            <a:ext cx="445466" cy="581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V="1">
            <a:off x="973777" y="4847119"/>
            <a:ext cx="910837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V="1">
            <a:off x="973777" y="3128540"/>
            <a:ext cx="910837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28058" y="3151399"/>
            <a:ext cx="45719" cy="1741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059290" y="3116060"/>
            <a:ext cx="45719" cy="1741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4570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Reduces a word to its stem or base form.</a:t>
            </a:r>
          </a:p>
          <a:p>
            <a:r>
              <a:rPr lang="en-US" sz="2400" dirty="0" smtClean="0"/>
              <a:t>Result is less readable by humans.</a:t>
            </a:r>
          </a:p>
          <a:p>
            <a:r>
              <a:rPr lang="en-US" sz="2400" dirty="0" smtClean="0"/>
              <a:t>Makes text more comparable across observations.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79933" y="2227263"/>
            <a:ext cx="4839183" cy="363378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Down Arrow 3"/>
          <p:cNvSpPr/>
          <p:nvPr/>
        </p:nvSpPr>
        <p:spPr>
          <a:xfrm>
            <a:off x="9963397" y="4191989"/>
            <a:ext cx="380010" cy="581891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571510" y="4759933"/>
            <a:ext cx="133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STEM</a:t>
            </a:r>
            <a:endParaRPr lang="en-US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0940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Suffix stripping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1193" y="2101932"/>
            <a:ext cx="11116002" cy="15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47897" y="2190509"/>
            <a:ext cx="7668695" cy="790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47897" y="3621974"/>
            <a:ext cx="734480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3749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Porter stemmer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44611" y="2334711"/>
            <a:ext cx="8125959" cy="12860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30348" y="4012766"/>
            <a:ext cx="8040222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550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Porter stemmer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4465121" y="1935678"/>
            <a:ext cx="2695699" cy="570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Measure of word(m)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1187" y="2861902"/>
            <a:ext cx="7257247" cy="31817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28363" y="2913733"/>
            <a:ext cx="2091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 R E </a:t>
            </a:r>
            <a:r>
              <a:rPr lang="en-US" sz="3600" dirty="0" err="1" smtClean="0"/>
              <a:t>E</a:t>
            </a:r>
            <a:endParaRPr lang="en-US" sz="3600" dirty="0" smtClean="0"/>
          </a:p>
          <a:p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8825479" y="3438500"/>
            <a:ext cx="308759" cy="5343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9168886" y="3437441"/>
            <a:ext cx="308759" cy="5343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9556538" y="3436108"/>
            <a:ext cx="308759" cy="5343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9944190" y="3436108"/>
            <a:ext cx="308759" cy="5343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28363" y="3929579"/>
            <a:ext cx="440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</a:t>
            </a:r>
            <a:endParaRPr lang="en-US" sz="2800" b="1" dirty="0"/>
          </a:p>
        </p:txBody>
      </p:sp>
      <p:sp>
        <p:nvSpPr>
          <p:cNvPr id="14" name="Rectangle 13"/>
          <p:cNvSpPr/>
          <p:nvPr/>
        </p:nvSpPr>
        <p:spPr>
          <a:xfrm>
            <a:off x="9106419" y="3929579"/>
            <a:ext cx="4619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08878" y="3934071"/>
            <a:ext cx="530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84497" y="3929579"/>
            <a:ext cx="614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V</a:t>
            </a:r>
            <a:endParaRPr lang="en-US" sz="2800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9323265" y="4357192"/>
            <a:ext cx="436548" cy="449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292174" y="2018805"/>
            <a:ext cx="712520" cy="486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VC 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>
          <a:xfrm>
            <a:off x="9378328" y="4452799"/>
            <a:ext cx="356419" cy="580007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807255" y="5032806"/>
            <a:ext cx="2042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M = 0 </a:t>
            </a:r>
            <a:endParaRPr lang="en-US" sz="3600" b="1" dirty="0"/>
          </a:p>
        </p:txBody>
      </p:sp>
      <p:sp>
        <p:nvSpPr>
          <p:cNvPr id="23" name="Down Arrow 22"/>
          <p:cNvSpPr/>
          <p:nvPr/>
        </p:nvSpPr>
        <p:spPr>
          <a:xfrm>
            <a:off x="2797499" y="4621661"/>
            <a:ext cx="308759" cy="3184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3026754" y="4621661"/>
            <a:ext cx="308759" cy="3184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804296" y="4927011"/>
            <a:ext cx="81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V C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2792870" y="5637884"/>
            <a:ext cx="308759" cy="3184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3022125" y="5637884"/>
            <a:ext cx="308759" cy="3184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79130" y="5902699"/>
            <a:ext cx="551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V C</a:t>
            </a:r>
          </a:p>
        </p:txBody>
      </p:sp>
      <p:sp>
        <p:nvSpPr>
          <p:cNvPr id="33" name="Down Arrow 32"/>
          <p:cNvSpPr/>
          <p:nvPr/>
        </p:nvSpPr>
        <p:spPr>
          <a:xfrm>
            <a:off x="3365775" y="5632471"/>
            <a:ext cx="308759" cy="3184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3555045" y="5632471"/>
            <a:ext cx="308759" cy="3184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370774" y="5923774"/>
            <a:ext cx="551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V C</a:t>
            </a:r>
          </a:p>
        </p:txBody>
      </p:sp>
    </p:spTree>
    <p:extLst>
      <p:ext uri="{BB962C8B-B14F-4D97-AF65-F5344CB8AC3E}">
        <p14:creationId xmlns:p14="http://schemas.microsoft.com/office/powerpoint/2010/main" xmlns="" val="128139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4" grpId="0"/>
      <p:bldP spid="15" grpId="0"/>
      <p:bldP spid="17" grpId="0"/>
      <p:bldP spid="20" grpId="0" animBg="1"/>
      <p:bldP spid="21" grpId="0" animBg="1"/>
      <p:bldP spid="22" grpId="0"/>
      <p:bldP spid="23" grpId="0" animBg="1"/>
      <p:bldP spid="24" grpId="0" animBg="1"/>
      <p:bldP spid="25" grpId="0"/>
      <p:bldP spid="29" grpId="0" animBg="1"/>
      <p:bldP spid="30" grpId="0" animBg="1"/>
      <p:bldP spid="32" grpId="0"/>
      <p:bldP spid="33" grpId="0" animBg="1"/>
      <p:bldP spid="34" grpId="0" animBg="1"/>
      <p:bldP spid="3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FOR REMOVING A SUFFIX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1192" y="1996927"/>
            <a:ext cx="10423016" cy="36782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51906" y="5956137"/>
            <a:ext cx="2755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</a:t>
            </a:r>
            <a:r>
              <a:rPr lang="en-US" sz="3200" b="1" dirty="0" smtClean="0">
                <a:solidFill>
                  <a:srgbClr val="FF0000"/>
                </a:solidFill>
              </a:rPr>
              <a:t>ep</a:t>
            </a:r>
            <a:r>
              <a:rPr lang="en-US" sz="3200" b="1" dirty="0" smtClean="0"/>
              <a:t>l</a:t>
            </a:r>
            <a:r>
              <a:rPr lang="en-US" sz="3200" b="1" dirty="0" smtClean="0">
                <a:solidFill>
                  <a:srgbClr val="FF0000"/>
                </a:solidFill>
              </a:rPr>
              <a:t>acemen</a:t>
            </a:r>
            <a:r>
              <a:rPr lang="en-US" sz="3200" b="1" dirty="0" smtClean="0"/>
              <a:t>t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191989" y="5974612"/>
            <a:ext cx="1520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</a:t>
            </a:r>
            <a:r>
              <a:rPr lang="en-US" sz="3200" b="1" dirty="0" smtClean="0"/>
              <a:t> = 4 </a:t>
            </a:r>
            <a:endParaRPr 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792700" y="5956136"/>
            <a:ext cx="5073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Replac</a:t>
            </a:r>
            <a:r>
              <a:rPr lang="en-US" sz="3200" b="1" dirty="0" smtClean="0">
                <a:solidFill>
                  <a:srgbClr val="FF0000"/>
                </a:solidFill>
              </a:rPr>
              <a:t>ement </a:t>
            </a:r>
            <a:r>
              <a:rPr lang="en-US" sz="3200" b="1" dirty="0" smtClean="0"/>
              <a:t>-&gt; </a:t>
            </a:r>
            <a:r>
              <a:rPr lang="en-US" sz="3200" b="1" dirty="0" err="1" smtClean="0"/>
              <a:t>Replac</a:t>
            </a:r>
            <a:r>
              <a:rPr lang="en-US" sz="3200" b="1" dirty="0" smtClean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6262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FOR REMOVING A SUFFIX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6066" y="2121848"/>
            <a:ext cx="10419867" cy="383428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8698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612572" y="2087934"/>
            <a:ext cx="6258296" cy="302820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MusicMood: Predicting the mood of music from song lyrics using machine learning </a:t>
            </a:r>
          </a:p>
        </p:txBody>
      </p:sp>
      <p:sp>
        <p:nvSpPr>
          <p:cNvPr id="8" name="Flowchart: Alternate Process 7"/>
          <p:cNvSpPr/>
          <p:nvPr/>
        </p:nvSpPr>
        <p:spPr>
          <a:xfrm>
            <a:off x="3479469" y="1393227"/>
            <a:ext cx="4358245" cy="694707"/>
          </a:xfrm>
          <a:prstGeom prst="flowChartAlternateProcess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Paper Name </a:t>
            </a:r>
          </a:p>
        </p:txBody>
      </p:sp>
    </p:spTree>
    <p:extLst>
      <p:ext uri="{BB962C8B-B14F-4D97-AF65-F5344CB8AC3E}">
        <p14:creationId xmlns:p14="http://schemas.microsoft.com/office/powerpoint/2010/main" xmlns="" val="292867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- 1(a)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76301" y="2066304"/>
            <a:ext cx="3147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SSES -&gt; SS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2874965" y="2651080"/>
            <a:ext cx="581891" cy="816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19126" y="3467594"/>
            <a:ext cx="3123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Caresses -&gt; caress 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279575" y="2066305"/>
            <a:ext cx="5795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IES -&gt; I 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7861465" y="2651080"/>
            <a:ext cx="581891" cy="816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506342" y="3467594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Ties -&gt; </a:t>
            </a:r>
            <a:r>
              <a:rPr lang="en-US" b="1" dirty="0" err="1" smtClean="0"/>
              <a:t>ti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876301" y="4402717"/>
            <a:ext cx="401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SS -&gt; SS 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2472808" y="4929583"/>
            <a:ext cx="581891" cy="816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876301" y="5771471"/>
            <a:ext cx="297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Caress -&gt; caress 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4" name="TextBox 13"/>
              <p:cNvSpPr txBox="1"/>
              <p:nvPr/>
            </p:nvSpPr>
            <p:spPr>
              <a:xfrm>
                <a:off x="7279575" y="4402716"/>
                <a:ext cx="37317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C00000"/>
                    </a:solidFill>
                  </a:rPr>
                  <a:t>S -&gt;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endParaRPr lang="en-US" sz="32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575" y="4402716"/>
                <a:ext cx="3731740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4085"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Down Arrow 14"/>
          <p:cNvSpPr/>
          <p:nvPr/>
        </p:nvSpPr>
        <p:spPr>
          <a:xfrm>
            <a:off x="7780992" y="4954957"/>
            <a:ext cx="581891" cy="816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279575" y="5771471"/>
            <a:ext cx="21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Cats -&gt; cat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3705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9" grpId="0" animBg="1"/>
      <p:bldP spid="10" grpId="0"/>
      <p:bldP spid="11" grpId="0"/>
      <p:bldP spid="12" grpId="0" animBg="1"/>
      <p:bldP spid="13" grpId="0"/>
      <p:bldP spid="14" grpId="0" animBg="1"/>
      <p:bldP spid="15" grpId="0" animBg="1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– 1(b)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1150" y="2126071"/>
            <a:ext cx="5734850" cy="15718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0" y="3577986"/>
            <a:ext cx="5992061" cy="1352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1150" y="4628930"/>
            <a:ext cx="5992061" cy="16290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08670" y="2471351"/>
            <a:ext cx="172995" cy="295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3991233" y="2670671"/>
            <a:ext cx="259492" cy="2842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93408" y="2318375"/>
            <a:ext cx="108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cv</a:t>
            </a:r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>
            <a:off x="4250725" y="3577986"/>
            <a:ext cx="185351" cy="264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93408" y="3794090"/>
            <a:ext cx="1185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(m != 0) </a:t>
            </a:r>
            <a:endParaRPr lang="en-US" dirty="0"/>
          </a:p>
        </p:txBody>
      </p:sp>
      <p:sp>
        <p:nvSpPr>
          <p:cNvPr id="14" name="Up Arrow 13"/>
          <p:cNvSpPr/>
          <p:nvPr/>
        </p:nvSpPr>
        <p:spPr>
          <a:xfrm>
            <a:off x="9601200" y="3978756"/>
            <a:ext cx="74141" cy="18466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95442" y="3658285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18" name="Up Arrow 17"/>
          <p:cNvSpPr/>
          <p:nvPr/>
        </p:nvSpPr>
        <p:spPr>
          <a:xfrm>
            <a:off x="4070827" y="5094437"/>
            <a:ext cx="74141" cy="18466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965069" y="4773966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2112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8" grpId="0" animBg="1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cleanup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4991" y="2231519"/>
            <a:ext cx="3991532" cy="8097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88391" y="2250572"/>
            <a:ext cx="3496163" cy="7906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61758" y="3317431"/>
            <a:ext cx="6868484" cy="1181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61758" y="5063787"/>
            <a:ext cx="4782217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097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– 1(c)  &amp;  STEP – 2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784" y="3162028"/>
            <a:ext cx="5639587" cy="155279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0" y="2442790"/>
            <a:ext cx="5906324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713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– 3 &amp; 4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5672" y="2621439"/>
            <a:ext cx="5973009" cy="242921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0" y="2664308"/>
            <a:ext cx="5591955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989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– 5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1192" y="2640492"/>
            <a:ext cx="4143953" cy="239110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18059" y="2678598"/>
            <a:ext cx="5611008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991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 smtClean="0">
                <a:latin typeface="Arial"/>
                <a:cs typeface="Arial"/>
              </a:rPr>
              <a:t>Porter</a:t>
            </a:r>
            <a:r>
              <a:rPr lang="en-US" spc="-55" dirty="0" smtClean="0">
                <a:latin typeface="Arial"/>
                <a:cs typeface="Arial"/>
              </a:rPr>
              <a:t> </a:t>
            </a:r>
            <a:r>
              <a:rPr lang="en-US" spc="-5" dirty="0" smtClean="0">
                <a:latin typeface="Arial"/>
                <a:cs typeface="Arial"/>
              </a:rPr>
              <a:t>Stemming from English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 descr="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67" y="2116183"/>
            <a:ext cx="10123714" cy="351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0833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 smtClean="0">
                <a:latin typeface="Arial"/>
                <a:cs typeface="Arial"/>
              </a:rPr>
              <a:t>Porter</a:t>
            </a:r>
            <a:r>
              <a:rPr lang="en-US" spc="-55" dirty="0" smtClean="0">
                <a:latin typeface="Arial"/>
                <a:cs typeface="Arial"/>
              </a:rPr>
              <a:t> </a:t>
            </a:r>
            <a:r>
              <a:rPr lang="en-US" spc="-5" dirty="0" smtClean="0">
                <a:latin typeface="Arial"/>
                <a:cs typeface="Arial"/>
              </a:rPr>
              <a:t>Stemming from Bengali 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6275" y="2245894"/>
            <a:ext cx="10122568" cy="367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513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Stop </a:t>
            </a:r>
            <a:r>
              <a:rPr lang="en-US" spc="-60" dirty="0"/>
              <a:t>Word</a:t>
            </a:r>
            <a:r>
              <a:rPr lang="en-US" spc="-50" dirty="0"/>
              <a:t> Removal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79067" y="1981977"/>
            <a:ext cx="1995753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 Tokenized </a:t>
            </a:r>
          </a:p>
          <a:p>
            <a:pPr algn="ctr"/>
            <a:r>
              <a:rPr lang="en-US" dirty="0" smtClean="0"/>
              <a:t>Dataset 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2274122" y="2778826"/>
            <a:ext cx="605642" cy="712519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79066" y="3519904"/>
            <a:ext cx="1995753" cy="1438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Remove stop word process (collect the stop words from the sentence and avoid it </a:t>
            </a:r>
          </a:p>
        </p:txBody>
      </p:sp>
      <p:sp>
        <p:nvSpPr>
          <p:cNvPr id="10" name="Down Arrow 9"/>
          <p:cNvSpPr/>
          <p:nvPr/>
        </p:nvSpPr>
        <p:spPr>
          <a:xfrm>
            <a:off x="2274121" y="5000434"/>
            <a:ext cx="605642" cy="712519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79066" y="5746813"/>
            <a:ext cx="1995753" cy="574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 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3788228" y="2131592"/>
            <a:ext cx="1258785" cy="49876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5153891" y="1940434"/>
            <a:ext cx="5404409" cy="10877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“the” “function” “signature” “include” “the” “name” “of” “the” “function” “and” “the” “types” “of” “the” “parameters”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3788228" y="3989968"/>
            <a:ext cx="1258785" cy="49876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5153891" y="3717588"/>
            <a:ext cx="5404409" cy="1029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“the” “the” “of” “the” “and” “the” “of” “the”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788227" y="5822498"/>
            <a:ext cx="1258785" cy="49876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153891" y="5493460"/>
            <a:ext cx="5404409" cy="9253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“function” “signature” “include” “name” “function” “types” “parameters”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4983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Stop </a:t>
            </a:r>
            <a:r>
              <a:rPr lang="en-US" spc="-60" dirty="0"/>
              <a:t>Word</a:t>
            </a:r>
            <a:r>
              <a:rPr lang="en-US" spc="-50" dirty="0"/>
              <a:t> </a:t>
            </a:r>
            <a:r>
              <a:rPr lang="en-US" spc="-50" dirty="0" smtClean="0"/>
              <a:t>could  </a:t>
            </a:r>
            <a:r>
              <a:rPr lang="en-US" spc="-50" dirty="0"/>
              <a:t>for English dataset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0629" y="1888178"/>
            <a:ext cx="11720945" cy="484513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2795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30861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199146" y="3606800"/>
            <a:ext cx="1760454" cy="818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Author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27592" y="4628346"/>
            <a:ext cx="4702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dirty="0"/>
              <a:t>Sebastian Raschka</a:t>
            </a:r>
          </a:p>
          <a:p>
            <a:pPr algn="ctr"/>
            <a:r>
              <a:rPr lang="en-US" sz="2800" dirty="0"/>
              <a:t>  Michigan State University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069401" y="5714548"/>
            <a:ext cx="2019943" cy="848302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Citation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01</a:t>
            </a:r>
            <a:r>
              <a:rPr lang="en-US" sz="3200" dirty="0" smtClean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232880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Stop </a:t>
            </a:r>
            <a:r>
              <a:rPr lang="en-US" spc="-60" dirty="0"/>
              <a:t>Word</a:t>
            </a:r>
            <a:r>
              <a:rPr lang="en-US" spc="-50" dirty="0"/>
              <a:t> </a:t>
            </a:r>
            <a:r>
              <a:rPr lang="en-US" spc="-50" dirty="0" smtClean="0"/>
              <a:t>cloud </a:t>
            </a:r>
            <a:r>
              <a:rPr lang="en-US" spc="-50" dirty="0"/>
              <a:t>for </a:t>
            </a:r>
            <a:r>
              <a:rPr lang="en-US" spc="-50" dirty="0" smtClean="0"/>
              <a:t>Bengali </a:t>
            </a:r>
            <a:r>
              <a:rPr lang="en-US" spc="-50" dirty="0"/>
              <a:t>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1192" y="1959429"/>
            <a:ext cx="10759743" cy="4773880"/>
          </a:xfrm>
        </p:spPr>
      </p:pic>
    </p:spTree>
    <p:extLst>
      <p:ext uri="{BB962C8B-B14F-4D97-AF65-F5344CB8AC3E}">
        <p14:creationId xmlns:p14="http://schemas.microsoft.com/office/powerpoint/2010/main" xmlns="" val="418819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  vocabulary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849700"/>
            <a:ext cx="2363190" cy="171869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841500" y="3416300"/>
            <a:ext cx="21209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000500" y="3073400"/>
            <a:ext cx="2781300" cy="142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N – gram </a:t>
            </a:r>
            <a:endParaRPr 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41500" y="3213100"/>
            <a:ext cx="241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to reduce size </a:t>
            </a:r>
            <a:endParaRPr lang="en-US" b="1" dirty="0"/>
          </a:p>
        </p:txBody>
      </p:sp>
      <p:sp>
        <p:nvSpPr>
          <p:cNvPr id="11" name="Right Arrow 10"/>
          <p:cNvSpPr/>
          <p:nvPr/>
        </p:nvSpPr>
        <p:spPr>
          <a:xfrm>
            <a:off x="6819900" y="3378200"/>
            <a:ext cx="21209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029700" y="3009900"/>
            <a:ext cx="2781300" cy="142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vocabulary of grouped words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45" dirty="0">
                <a:latin typeface="Arial"/>
                <a:cs typeface="Arial"/>
              </a:rPr>
              <a:t>N-grams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274" y="1942990"/>
            <a:ext cx="10779534" cy="990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smtClean="0"/>
              <a:t>An N-gram is an N-token sequence of words</a:t>
            </a:r>
            <a:r>
              <a:rPr lang="en-US" sz="2400" b="1" dirty="0" smtClean="0"/>
              <a:t>.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1"/>
                </a:solidFill>
              </a:rPr>
              <a:t>n</a:t>
            </a:r>
            <a:r>
              <a:rPr lang="en-US" sz="2400" dirty="0" smtClean="0"/>
              <a:t> :   </a:t>
            </a:r>
            <a:r>
              <a:rPr lang="en-US" sz="2400" b="1" dirty="0" smtClean="0">
                <a:solidFill>
                  <a:schemeClr val="accent1"/>
                </a:solidFill>
              </a:rPr>
              <a:t>2</a:t>
            </a:r>
            <a:r>
              <a:rPr lang="en-US" sz="2400" dirty="0" smtClean="0"/>
              <a:t> characters ,  </a:t>
            </a:r>
            <a:r>
              <a:rPr lang="en-US" sz="2400" b="1" dirty="0" smtClean="0">
                <a:solidFill>
                  <a:schemeClr val="accent1"/>
                </a:solidFill>
              </a:rPr>
              <a:t>3</a:t>
            </a:r>
            <a:r>
              <a:rPr lang="en-US" sz="2400" dirty="0" smtClean="0"/>
              <a:t> words or  </a:t>
            </a:r>
            <a:r>
              <a:rPr lang="en-US" sz="2400" b="1" dirty="0" smtClean="0">
                <a:solidFill>
                  <a:schemeClr val="accent1"/>
                </a:solidFill>
              </a:rPr>
              <a:t>2</a:t>
            </a:r>
            <a:r>
              <a:rPr lang="en-US" sz="2400" dirty="0" smtClean="0"/>
              <a:t> sentences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1274" y="3752174"/>
            <a:ext cx="100227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Unigram(n = 1) : </a:t>
            </a:r>
            <a:r>
              <a:rPr lang="en-US" sz="2800" i="1" dirty="0" smtClean="0"/>
              <a:t>one-word sequence of word</a:t>
            </a:r>
          </a:p>
          <a:p>
            <a:pPr marL="285750" indent="-285750"/>
            <a:r>
              <a:rPr lang="en-US" sz="28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Bigram(n = 2)   : </a:t>
            </a:r>
            <a:r>
              <a:rPr lang="en-US" sz="2800" i="1" dirty="0" smtClean="0"/>
              <a:t>two-word sequence of words</a:t>
            </a:r>
          </a:p>
          <a:p>
            <a:pPr marL="285750" indent="-285750"/>
            <a:r>
              <a:rPr lang="en-US" sz="2800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Trigram(n =3)   : </a:t>
            </a:r>
            <a:r>
              <a:rPr lang="en-US" sz="2800" i="1" dirty="0" smtClean="0"/>
              <a:t>three-word sequence of words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xmlns="" val="201602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25" dirty="0" smtClean="0">
                <a:latin typeface="Arial"/>
                <a:cs typeface="Arial"/>
              </a:rPr>
              <a:t> </a:t>
            </a:r>
            <a:r>
              <a:rPr lang="en-US" spc="45" dirty="0" smtClean="0">
                <a:latin typeface="Arial"/>
                <a:cs typeface="Arial"/>
              </a:rPr>
              <a:t>N-grams for words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Half Frame 4"/>
          <p:cNvSpPr/>
          <p:nvPr/>
        </p:nvSpPr>
        <p:spPr>
          <a:xfrm>
            <a:off x="736600" y="2006600"/>
            <a:ext cx="546100" cy="129540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10800000">
            <a:off x="10381412" y="2006600"/>
            <a:ext cx="546100" cy="129540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82700" y="2428362"/>
            <a:ext cx="90832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100" dirty="0">
                <a:latin typeface="Arial"/>
                <a:cs typeface="Arial"/>
              </a:rPr>
              <a:t>“a </a:t>
            </a:r>
            <a:r>
              <a:rPr lang="en-US" sz="3600" spc="-5" dirty="0">
                <a:latin typeface="Arial"/>
                <a:cs typeface="Arial"/>
              </a:rPr>
              <a:t>swimmer likes </a:t>
            </a:r>
            <a:r>
              <a:rPr lang="en-US" sz="3600" spc="20" dirty="0">
                <a:latin typeface="Arial"/>
                <a:cs typeface="Arial"/>
              </a:rPr>
              <a:t>swimming </a:t>
            </a:r>
            <a:r>
              <a:rPr lang="en-US" sz="3600" dirty="0">
                <a:latin typeface="Arial"/>
                <a:cs typeface="Arial"/>
              </a:rPr>
              <a:t>thus </a:t>
            </a:r>
            <a:r>
              <a:rPr lang="en-US" sz="3600" spc="-5" dirty="0">
                <a:latin typeface="Arial"/>
                <a:cs typeface="Arial"/>
              </a:rPr>
              <a:t>he</a:t>
            </a:r>
            <a:r>
              <a:rPr lang="en-US" sz="3600" spc="-90" dirty="0">
                <a:latin typeface="Arial"/>
                <a:cs typeface="Arial"/>
              </a:rPr>
              <a:t> </a:t>
            </a:r>
            <a:r>
              <a:rPr lang="en-US" sz="3600" spc="30" dirty="0">
                <a:latin typeface="Arial"/>
                <a:cs typeface="Arial"/>
              </a:rPr>
              <a:t>swims”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8" name="object 4"/>
          <p:cNvSpPr/>
          <p:nvPr/>
        </p:nvSpPr>
        <p:spPr>
          <a:xfrm>
            <a:off x="1009650" y="3592643"/>
            <a:ext cx="10059580" cy="28781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396623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25" dirty="0" smtClean="0">
                <a:latin typeface="Arial"/>
                <a:cs typeface="Arial"/>
              </a:rPr>
              <a:t> </a:t>
            </a:r>
            <a:r>
              <a:rPr lang="en-US" spc="45" dirty="0" smtClean="0">
                <a:latin typeface="Arial"/>
                <a:cs typeface="Arial"/>
              </a:rPr>
              <a:t>BI-GRAM(N =  2) in English dataset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9" name="Picture 8" descr="n=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63" y="2216061"/>
            <a:ext cx="10345783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6623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  words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Picture 5" descr="studyreadsb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3674" y="2781300"/>
            <a:ext cx="2350368" cy="27940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381500" y="3543300"/>
            <a:ext cx="2603500" cy="1003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467600" y="3225800"/>
            <a:ext cx="3454400" cy="1701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TF – IDF </a:t>
            </a:r>
            <a:endParaRPr lang="en-US" sz="4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483100" y="3251200"/>
            <a:ext cx="199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frequency count 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 dirty="0"/>
              <a:t>Term </a:t>
            </a:r>
            <a:r>
              <a:rPr lang="en-US" spc="15" dirty="0"/>
              <a:t>Frequency </a:t>
            </a:r>
            <a:r>
              <a:rPr lang="en-US" dirty="0"/>
              <a:t>- Inverse </a:t>
            </a:r>
            <a:r>
              <a:rPr lang="en-US" spc="25" dirty="0"/>
              <a:t>Document </a:t>
            </a:r>
            <a:r>
              <a:rPr lang="en-US" spc="15" dirty="0"/>
              <a:t>Frequency</a:t>
            </a:r>
            <a:r>
              <a:rPr lang="en-US" spc="60" dirty="0"/>
              <a:t> </a:t>
            </a:r>
            <a:r>
              <a:rPr lang="en-US" dirty="0"/>
              <a:t>(Tf-idf)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558300" y="2108780"/>
            <a:ext cx="833600" cy="4185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541266" y="4108658"/>
            <a:ext cx="833600" cy="4185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Alternate Process 2"/>
          <p:cNvSpPr/>
          <p:nvPr/>
        </p:nvSpPr>
        <p:spPr>
          <a:xfrm>
            <a:off x="2133353" y="3094143"/>
            <a:ext cx="8013700" cy="133292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TF – IDF = TF (t,d) * IDF (t)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2606799" y="2025940"/>
            <a:ext cx="9773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Used to get more important features from</a:t>
            </a:r>
          </a:p>
          <a:p>
            <a:r>
              <a:rPr lang="en-US" sz="2400" b="1" dirty="0" smtClean="0"/>
              <a:t> document with weights.</a:t>
            </a:r>
            <a:endParaRPr lang="en-US" sz="2400" b="1" dirty="0"/>
          </a:p>
        </p:txBody>
      </p:sp>
      <p:sp>
        <p:nvSpPr>
          <p:cNvPr id="8" name="Down Arrow 7"/>
          <p:cNvSpPr/>
          <p:nvPr/>
        </p:nvSpPr>
        <p:spPr>
          <a:xfrm>
            <a:off x="5702300" y="4064000"/>
            <a:ext cx="812800" cy="13081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7696200" y="4127500"/>
            <a:ext cx="812800" cy="16891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326804" y="5365234"/>
            <a:ext cx="1920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225" dirty="0" smtClean="0"/>
              <a:t>Term </a:t>
            </a:r>
            <a:r>
              <a:rPr lang="en-US" b="1" spc="185" dirty="0" smtClean="0"/>
              <a:t> </a:t>
            </a:r>
            <a:r>
              <a:rPr lang="en-US" b="1" spc="20" dirty="0" smtClean="0"/>
              <a:t>Frequency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6971535" y="5809734"/>
            <a:ext cx="2963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225" dirty="0" smtClean="0"/>
              <a:t>Inverse  document </a:t>
            </a:r>
            <a:r>
              <a:rPr lang="en-US" b="1" spc="185" dirty="0" smtClean="0"/>
              <a:t> </a:t>
            </a:r>
            <a:r>
              <a:rPr lang="en-US" b="1" spc="20" dirty="0" smtClean="0"/>
              <a:t>Frequency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2653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25" dirty="0" smtClean="0"/>
              <a:t>Normalized   Term </a:t>
            </a:r>
            <a:r>
              <a:rPr lang="en-US" spc="185" dirty="0" smtClean="0"/>
              <a:t> </a:t>
            </a:r>
            <a:r>
              <a:rPr lang="en-US" spc="20" dirty="0"/>
              <a:t>Frequency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Flowchart: Alternate Process 2"/>
              <p:cNvSpPr/>
              <p:nvPr/>
            </p:nvSpPr>
            <p:spPr>
              <a:xfrm>
                <a:off x="1841500" y="2184400"/>
                <a:ext cx="7594600" cy="1562100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/>
                  <a:t>Normalized Term Frequency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𝑡𝑓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𝑛𝑑</m:t>
                        </m:r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3" name="Flowchart: Alternate Process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2184400"/>
                <a:ext cx="7594600" cy="1562100"/>
              </a:xfrm>
              <a:prstGeom prst="flowChartAlternateProcess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155700" y="4294144"/>
            <a:ext cx="101981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Where,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Tf(t,d) : the number of occurrences of a term t in a song text d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nd : total number </a:t>
            </a:r>
            <a:r>
              <a:rPr lang="en-US" sz="2800" dirty="0"/>
              <a:t>of lyrics that contain the term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2429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25" dirty="0" smtClean="0"/>
              <a:t>Inverse  document </a:t>
            </a:r>
            <a:r>
              <a:rPr lang="en-US" spc="185" dirty="0" smtClean="0"/>
              <a:t> </a:t>
            </a:r>
            <a:r>
              <a:rPr lang="en-US" spc="20" dirty="0"/>
              <a:t>Frequency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48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Flowchart: Alternate Process 2"/>
              <p:cNvSpPr/>
              <p:nvPr/>
            </p:nvSpPr>
            <p:spPr>
              <a:xfrm>
                <a:off x="1968500" y="2349500"/>
                <a:ext cx="8305800" cy="1689100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i</a:t>
                </a:r>
                <a:r>
                  <a:rPr lang="en-US" sz="4000" dirty="0" smtClean="0"/>
                  <a:t>df(t)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00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𝑛𝑑</m:t>
                            </m:r>
                          </m:num>
                          <m:den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𝑑𝑓</m:t>
                            </m:r>
                            <m:d>
                              <m:d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den>
                        </m:f>
                      </m:e>
                    </m:func>
                  </m:oMath>
                </a14:m>
                <a:r>
                  <a:rPr lang="en-US" sz="4000" dirty="0" smtClean="0"/>
                  <a:t> +1</a:t>
                </a:r>
                <a:endParaRPr lang="en-US" sz="4000" dirty="0"/>
              </a:p>
            </p:txBody>
          </p:sp>
        </mc:Choice>
        <mc:Fallback>
          <p:sp>
            <p:nvSpPr>
              <p:cNvPr id="3" name="Flowchart: Alternate Process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500" y="2349500"/>
                <a:ext cx="8305800" cy="1689100"/>
              </a:xfrm>
              <a:prstGeom prst="flowChartAlternateProcess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524000" y="4851400"/>
            <a:ext cx="8737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Where,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nd </a:t>
            </a:r>
            <a:r>
              <a:rPr lang="en-US" sz="2800" dirty="0" smtClean="0"/>
              <a:t>: </a:t>
            </a:r>
            <a:r>
              <a:rPr lang="en-US" sz="2800" dirty="0"/>
              <a:t>total number of lyrics 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df (d,t) </a:t>
            </a:r>
            <a:r>
              <a:rPr lang="en-US" sz="2800" dirty="0" smtClean="0"/>
              <a:t>: </a:t>
            </a:r>
            <a:r>
              <a:rPr lang="en-US" sz="2800" dirty="0"/>
              <a:t>the number of </a:t>
            </a:r>
            <a:r>
              <a:rPr lang="en-US" sz="2800" dirty="0" smtClean="0"/>
              <a:t>lyrics </a:t>
            </a:r>
            <a:r>
              <a:rPr lang="en-US" sz="2800" dirty="0"/>
              <a:t>that contain the term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7" name="Flowchart: Process 6"/>
          <p:cNvSpPr/>
          <p:nvPr/>
        </p:nvSpPr>
        <p:spPr>
          <a:xfrm>
            <a:off x="5892800" y="3194050"/>
            <a:ext cx="203200" cy="247650"/>
          </a:xfrm>
          <a:prstGeom prst="flowChartProcess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777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  vector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143500" y="3822700"/>
            <a:ext cx="1651000" cy="647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162800" y="3238500"/>
            <a:ext cx="3784600" cy="2019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Matrix representation of words </a:t>
            </a:r>
            <a:endParaRPr lang="en-US" sz="2800" b="1" dirty="0"/>
          </a:p>
        </p:txBody>
      </p:sp>
      <p:pic>
        <p:nvPicPr>
          <p:cNvPr id="12" name="Picture 11" descr="vocabular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543" y="2768600"/>
            <a:ext cx="5034845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981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152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755077" y="2645641"/>
            <a:ext cx="6258296" cy="302820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 dirty="0" smtClean="0">
              <a:solidFill>
                <a:srgbClr val="C00000"/>
              </a:solidFill>
            </a:endParaRPr>
          </a:p>
          <a:p>
            <a:pPr algn="ctr"/>
            <a:r>
              <a:rPr lang="en-US" sz="3600" i="1" dirty="0" smtClean="0">
                <a:solidFill>
                  <a:srgbClr val="C00000"/>
                </a:solidFill>
              </a:rPr>
              <a:t>BanglaMusicMooD </a:t>
            </a:r>
            <a:r>
              <a:rPr lang="en-US" sz="3600" i="1" dirty="0">
                <a:solidFill>
                  <a:srgbClr val="C00000"/>
                </a:solidFill>
              </a:rPr>
              <a:t>:  A music mood classifier from Bangla Music Lyrics</a:t>
            </a:r>
            <a:endParaRPr lang="en-US" sz="3600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600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3610099" y="1950934"/>
            <a:ext cx="4358245" cy="694707"/>
          </a:xfrm>
          <a:prstGeom prst="flowChartAlternateProcess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Paper 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06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65" dirty="0">
                <a:latin typeface="Arial"/>
                <a:cs typeface="Arial"/>
              </a:rPr>
              <a:t>Feature </a:t>
            </a:r>
            <a:r>
              <a:rPr lang="en-US" spc="-50" dirty="0" smtClean="0">
                <a:latin typeface="Arial"/>
                <a:cs typeface="Arial"/>
              </a:rPr>
              <a:t>Vectors for English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10" name="Picture 9" descr="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2024744"/>
            <a:ext cx="10071462" cy="428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801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 vector for Bengali dataset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895" y="2181726"/>
            <a:ext cx="10347158" cy="3834063"/>
          </a:xfrm>
        </p:spPr>
      </p:pic>
    </p:spTree>
    <p:extLst>
      <p:ext uri="{BB962C8B-B14F-4D97-AF65-F5344CB8AC3E}">
        <p14:creationId xmlns:p14="http://schemas.microsoft.com/office/powerpoint/2010/main" xmlns="" val="10368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 development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4507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2181726"/>
            <a:ext cx="7995138" cy="4101843"/>
          </a:xfrm>
        </p:spPr>
      </p:pic>
    </p:spTree>
    <p:extLst>
      <p:ext uri="{BB962C8B-B14F-4D97-AF65-F5344CB8AC3E}">
        <p14:creationId xmlns:p14="http://schemas.microsoft.com/office/powerpoint/2010/main" xmlns="" val="10368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3661" y="2180492"/>
            <a:ext cx="9097107" cy="4009293"/>
          </a:xfrm>
        </p:spPr>
      </p:pic>
    </p:spTree>
    <p:extLst>
      <p:ext uri="{BB962C8B-B14F-4D97-AF65-F5344CB8AC3E}">
        <p14:creationId xmlns:p14="http://schemas.microsoft.com/office/powerpoint/2010/main" xmlns="" val="10368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7" name="Content Placeholder 6" descr="67238607_1165526086982911_7621371865629458432_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9099" y="2181225"/>
            <a:ext cx="7193802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68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100" y="2180492"/>
            <a:ext cx="8890000" cy="4009293"/>
          </a:xfrm>
        </p:spPr>
      </p:pic>
    </p:spTree>
    <p:extLst>
      <p:ext uri="{BB962C8B-B14F-4D97-AF65-F5344CB8AC3E}">
        <p14:creationId xmlns:p14="http://schemas.microsoft.com/office/powerpoint/2010/main" xmlns="" val="10368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naïve </a:t>
            </a:r>
            <a:r>
              <a:rPr lang="en-US" dirty="0" err="1" smtClean="0"/>
              <a:t>bayes</a:t>
            </a:r>
            <a:r>
              <a:rPr lang="en-US" dirty="0" smtClean="0"/>
              <a:t> classifier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Labeled data set for training to classify the unlabeled data</a:t>
            </a:r>
          </a:p>
          <a:p>
            <a:r>
              <a:rPr lang="en-US" dirty="0" smtClean="0"/>
              <a:t>Useful  for huge dataset</a:t>
            </a:r>
          </a:p>
          <a:p>
            <a:r>
              <a:rPr lang="en-US" dirty="0" smtClean="0"/>
              <a:t>Easy to implement and highly scalable</a:t>
            </a:r>
          </a:p>
          <a:p>
            <a:r>
              <a:rPr lang="en-US" dirty="0" smtClean="0"/>
              <a:t>To represent the probabilistic relationship between different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368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22350" y="3048834"/>
            <a:ext cx="6877050" cy="161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TextBox 8"/>
              <p:cNvSpPr txBox="1"/>
              <p:nvPr/>
            </p:nvSpPr>
            <p:spPr>
              <a:xfrm>
                <a:off x="581192" y="3262129"/>
                <a:ext cx="7708900" cy="11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P(Wj | Xi)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𝑋𝑖</m:t>
                            </m:r>
                            <m:r>
                              <a:rPr lang="en-US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𝑊𝑗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 .  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𝑊𝑗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𝑋𝑖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3262129"/>
                <a:ext cx="7708900" cy="1188595"/>
              </a:xfrm>
              <a:prstGeom prst="rect">
                <a:avLst/>
              </a:prstGeom>
              <a:blipFill rotWithShape="0">
                <a:blip r:embed="rId2"/>
                <a:stretch>
                  <a:fillRect b="-3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/>
          <p:cNvSpPr/>
          <p:nvPr/>
        </p:nvSpPr>
        <p:spPr>
          <a:xfrm>
            <a:off x="2114550" y="4242582"/>
            <a:ext cx="527050" cy="1419329"/>
          </a:xfrm>
          <a:prstGeom prst="downArrow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Bent Arrow 14"/>
          <p:cNvSpPr/>
          <p:nvPr/>
        </p:nvSpPr>
        <p:spPr>
          <a:xfrm>
            <a:off x="5118100" y="2467809"/>
            <a:ext cx="3848100" cy="846840"/>
          </a:xfrm>
          <a:prstGeom prst="bentArrow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7664450" y="3317826"/>
            <a:ext cx="1301750" cy="533400"/>
          </a:xfrm>
          <a:prstGeom prst="rightArrow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5568950" y="4450724"/>
            <a:ext cx="527050" cy="1211187"/>
          </a:xfrm>
          <a:prstGeom prst="downArrow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Process 19"/>
          <p:cNvSpPr/>
          <p:nvPr/>
        </p:nvSpPr>
        <p:spPr>
          <a:xfrm>
            <a:off x="1343192" y="5661911"/>
            <a:ext cx="2324100" cy="77486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Posterior </a:t>
            </a:r>
          </a:p>
          <a:p>
            <a:pPr algn="ctr"/>
            <a:r>
              <a:rPr lang="en-US" dirty="0"/>
              <a:t>Probability</a:t>
            </a:r>
          </a:p>
        </p:txBody>
      </p:sp>
      <p:sp>
        <p:nvSpPr>
          <p:cNvPr id="21" name="Flowchart: Process 20"/>
          <p:cNvSpPr/>
          <p:nvPr/>
        </p:nvSpPr>
        <p:spPr>
          <a:xfrm>
            <a:off x="4683292" y="5661911"/>
            <a:ext cx="2324100" cy="77486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Evidence</a:t>
            </a:r>
          </a:p>
        </p:txBody>
      </p:sp>
      <p:sp>
        <p:nvSpPr>
          <p:cNvPr id="22" name="Flowchart: Process 21"/>
          <p:cNvSpPr/>
          <p:nvPr/>
        </p:nvSpPr>
        <p:spPr>
          <a:xfrm>
            <a:off x="9042400" y="2129459"/>
            <a:ext cx="2324100" cy="77486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Conditional </a:t>
            </a:r>
          </a:p>
          <a:p>
            <a:pPr algn="ctr"/>
            <a:r>
              <a:rPr lang="en-US" dirty="0"/>
              <a:t>Probability</a:t>
            </a:r>
          </a:p>
        </p:txBody>
      </p:sp>
      <p:sp>
        <p:nvSpPr>
          <p:cNvPr id="23" name="Flowchart: Process 22"/>
          <p:cNvSpPr/>
          <p:nvPr/>
        </p:nvSpPr>
        <p:spPr>
          <a:xfrm>
            <a:off x="9042400" y="3262129"/>
            <a:ext cx="2324100" cy="77486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 Probability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4" name="TextBox 23"/>
              <p:cNvSpPr txBox="1"/>
              <p:nvPr/>
            </p:nvSpPr>
            <p:spPr>
              <a:xfrm>
                <a:off x="606425" y="3262129"/>
                <a:ext cx="7708900" cy="11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P(Wj | Xi)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𝑋𝑖</m:t>
                            </m:r>
                            <m:r>
                              <a:rPr lang="en-US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𝑊𝑗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 .  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𝑊𝑗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𝑋𝑖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25" y="3262129"/>
                <a:ext cx="7708900" cy="1188595"/>
              </a:xfrm>
              <a:prstGeom prst="rect">
                <a:avLst/>
              </a:prstGeom>
              <a:blipFill rotWithShape="0">
                <a:blip r:embed="rId3"/>
                <a:stretch>
                  <a:fillRect b="-3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/>
          <p:cNvSpPr/>
          <p:nvPr/>
        </p:nvSpPr>
        <p:spPr>
          <a:xfrm>
            <a:off x="1009734" y="3048834"/>
            <a:ext cx="6877050" cy="161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6" name="TextBox 25"/>
              <p:cNvSpPr txBox="1"/>
              <p:nvPr/>
            </p:nvSpPr>
            <p:spPr>
              <a:xfrm>
                <a:off x="593809" y="3262129"/>
                <a:ext cx="7708900" cy="11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P(Wj | Xi)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𝑋𝑖</m:t>
                            </m:r>
                            <m:r>
                              <a:rPr lang="en-US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𝑊𝑗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 .  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𝑊𝑗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𝑋𝑖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09" y="3262129"/>
                <a:ext cx="7708900" cy="1188595"/>
              </a:xfrm>
              <a:prstGeom prst="rect">
                <a:avLst/>
              </a:prstGeom>
              <a:blipFill rotWithShape="0">
                <a:blip r:embed="rId4"/>
                <a:stretch>
                  <a:fillRect b="-3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7" name="TextBox 26"/>
              <p:cNvSpPr txBox="1"/>
              <p:nvPr/>
            </p:nvSpPr>
            <p:spPr>
              <a:xfrm>
                <a:off x="581192" y="3262129"/>
                <a:ext cx="7708900" cy="11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P(Wj | Xi)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𝑋𝑖</m:t>
                            </m:r>
                            <m:r>
                              <a:rPr lang="en-US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𝑊𝑗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 .  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𝑊𝑗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𝑋𝑖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3262129"/>
                <a:ext cx="7708900" cy="1188595"/>
              </a:xfrm>
              <a:prstGeom prst="rect">
                <a:avLst/>
              </a:prstGeom>
              <a:blipFill rotWithShape="0">
                <a:blip r:embed="rId2"/>
                <a:stretch>
                  <a:fillRect b="-3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405221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probability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59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244600" y="2336800"/>
          <a:ext cx="520700" cy="3479800"/>
        </p:xfrm>
        <a:graphic>
          <a:graphicData uri="http://schemas.openxmlformats.org/drawingml/2006/table">
            <a:tbl>
              <a:tblPr/>
              <a:tblGrid>
                <a:gridCol w="520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479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377119190"/>
              </p:ext>
            </p:extLst>
          </p:nvPr>
        </p:nvGraphicFramePr>
        <p:xfrm>
          <a:off x="466558" y="2158998"/>
          <a:ext cx="11255544" cy="3797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9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759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759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759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7592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87592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010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921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921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921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921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921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9011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65992" y="2505652"/>
            <a:ext cx="5422390" cy="3633047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Predict the sentiment of songs based on song lyrics</a:t>
            </a:r>
            <a:endParaRPr lang="en-US" sz="2800" i="1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Using Naïve Bayes classifier for lyrics classification</a:t>
            </a:r>
          </a:p>
          <a:p>
            <a:r>
              <a:rPr lang="en-US" sz="2800" dirty="0">
                <a:solidFill>
                  <a:schemeClr val="tx1"/>
                </a:solidFill>
              </a:rPr>
              <a:t>Manual labeling(mood and genre selection) based on lyrics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2735099"/>
            <a:ext cx="5965993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454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probability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38874" y="2303092"/>
            <a:ext cx="2895600" cy="396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5029" y="3175659"/>
            <a:ext cx="2158629" cy="21586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10699" y="3079810"/>
            <a:ext cx="2147601" cy="21476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44725" y="5334288"/>
            <a:ext cx="50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3/5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0" y="5334288"/>
            <a:ext cx="155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2/5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378860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88900"/>
            <a:ext cx="12192000" cy="6946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102600" y="5956137"/>
            <a:ext cx="4089400" cy="9018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04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conditional </a:t>
            </a:r>
            <a:r>
              <a:rPr lang="en-US" dirty="0"/>
              <a:t>probability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62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244600" y="2336800"/>
          <a:ext cx="520700" cy="3479800"/>
        </p:xfrm>
        <a:graphic>
          <a:graphicData uri="http://schemas.openxmlformats.org/drawingml/2006/table">
            <a:tbl>
              <a:tblPr/>
              <a:tblGrid>
                <a:gridCol w="520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479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802425572"/>
              </p:ext>
            </p:extLst>
          </p:nvPr>
        </p:nvGraphicFramePr>
        <p:xfrm>
          <a:off x="466558" y="2171698"/>
          <a:ext cx="11255544" cy="3695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9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759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759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759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7592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87592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5849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221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221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21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221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21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09812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conditional probability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46718" y="3270041"/>
            <a:ext cx="2545792" cy="25105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27392" y="3528396"/>
            <a:ext cx="3294539" cy="21505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64121" y="3143456"/>
            <a:ext cx="3574473" cy="323194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334018" y="1915864"/>
            <a:ext cx="2872500" cy="8383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Outlook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29057" y="5528954"/>
            <a:ext cx="627208" cy="6272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07575" y="575949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1/3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90652" y="5599476"/>
            <a:ext cx="584159" cy="5841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28636" y="5726557"/>
            <a:ext cx="63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0/2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79357" y="5802676"/>
            <a:ext cx="627208" cy="6272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6602" y="5985485"/>
            <a:ext cx="627208" cy="6272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09280" y="5822343"/>
            <a:ext cx="584159" cy="5841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94012" y="5967755"/>
            <a:ext cx="584159" cy="58415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877776" y="6001785"/>
            <a:ext cx="5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0/3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838314" y="5954572"/>
            <a:ext cx="76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2/2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718791" y="6171168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2/3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194787" y="6120368"/>
            <a:ext cx="57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0/2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9" idx="2"/>
            <a:endCxn id="6" idx="0"/>
          </p:cNvCxnSpPr>
          <p:nvPr/>
        </p:nvCxnSpPr>
        <p:spPr>
          <a:xfrm rot="10800000" flipV="1">
            <a:off x="3574662" y="2335058"/>
            <a:ext cx="1759356" cy="1193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4"/>
          </p:cNvCxnSpPr>
          <p:nvPr/>
        </p:nvCxnSpPr>
        <p:spPr>
          <a:xfrm>
            <a:off x="6770268" y="2754251"/>
            <a:ext cx="0" cy="5030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6"/>
            <a:endCxn id="8" idx="0"/>
          </p:cNvCxnSpPr>
          <p:nvPr/>
        </p:nvCxnSpPr>
        <p:spPr>
          <a:xfrm>
            <a:off x="8206518" y="2335058"/>
            <a:ext cx="1344840" cy="8083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table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220" y="1841500"/>
            <a:ext cx="3204380" cy="157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0732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/>
      <p:bldP spid="18" grpId="0"/>
      <p:bldP spid="19" grpId="0"/>
      <p:bldP spid="20" grpId="0"/>
      <p:bldP spid="2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CONDITIONAL  probability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64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60606689"/>
              </p:ext>
            </p:extLst>
          </p:nvPr>
        </p:nvGraphicFramePr>
        <p:xfrm>
          <a:off x="1244600" y="2336800"/>
          <a:ext cx="520700" cy="3479800"/>
        </p:xfrm>
        <a:graphic>
          <a:graphicData uri="http://schemas.openxmlformats.org/drawingml/2006/table">
            <a:tbl>
              <a:tblPr/>
              <a:tblGrid>
                <a:gridCol w="520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479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5130800" y="1888708"/>
            <a:ext cx="3479800" cy="1308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Temperature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18888" y="3429000"/>
            <a:ext cx="2774777" cy="277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49090" y="3395683"/>
            <a:ext cx="2857500" cy="2857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44000" y="3326785"/>
            <a:ext cx="2360302" cy="23603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73095" y="5850495"/>
            <a:ext cx="627208" cy="6272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09149" y="5933532"/>
            <a:ext cx="627208" cy="6272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55392" y="5693496"/>
            <a:ext cx="627208" cy="6272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94893" y="5782040"/>
            <a:ext cx="584159" cy="5841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04070" y="5981537"/>
            <a:ext cx="584159" cy="5841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46504" y="5709881"/>
            <a:ext cx="584159" cy="5841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72526" y="6037070"/>
            <a:ext cx="52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1/3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48359" y="5901130"/>
            <a:ext cx="75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2/2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70404" y="6127390"/>
            <a:ext cx="77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1/3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584111" y="607659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0/2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593591" y="5918410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1/3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792268" y="584175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0/2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rot="10800000" flipV="1">
            <a:off x="3530600" y="2580858"/>
            <a:ext cx="1536700" cy="13307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4"/>
          </p:cNvCxnSpPr>
          <p:nvPr/>
        </p:nvCxnSpPr>
        <p:spPr>
          <a:xfrm rot="5400000">
            <a:off x="6565117" y="3260315"/>
            <a:ext cx="369090" cy="2420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6"/>
            <a:endCxn id="11" idx="0"/>
          </p:cNvCxnSpPr>
          <p:nvPr/>
        </p:nvCxnSpPr>
        <p:spPr>
          <a:xfrm>
            <a:off x="8610600" y="2542758"/>
            <a:ext cx="1713551" cy="7840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table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120" y="1981200"/>
            <a:ext cx="3204380" cy="157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885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3" grpId="0"/>
      <p:bldP spid="14" grpId="0"/>
      <p:bldP spid="24" grpId="0"/>
      <p:bldP spid="25" grpId="0"/>
      <p:bldP spid="2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CONDITIONAL  probability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65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57580544"/>
              </p:ext>
            </p:extLst>
          </p:nvPr>
        </p:nvGraphicFramePr>
        <p:xfrm>
          <a:off x="1244600" y="2336800"/>
          <a:ext cx="520700" cy="3479800"/>
        </p:xfrm>
        <a:graphic>
          <a:graphicData uri="http://schemas.openxmlformats.org/drawingml/2006/table">
            <a:tbl>
              <a:tblPr/>
              <a:tblGrid>
                <a:gridCol w="520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4798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5537200" y="2019300"/>
            <a:ext cx="3302000" cy="1308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Humidity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8506" y="4096654"/>
            <a:ext cx="2203602" cy="2203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22561" y="3632414"/>
            <a:ext cx="2385765" cy="23857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61637" y="5970056"/>
            <a:ext cx="627208" cy="6272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00880" y="5771471"/>
            <a:ext cx="627208" cy="6272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40648" y="6096456"/>
            <a:ext cx="584159" cy="5841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97079" y="5792995"/>
            <a:ext cx="584159" cy="5841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26222" y="6148575"/>
            <a:ext cx="49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2/3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33531" y="6148575"/>
            <a:ext cx="89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2/2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670725" y="5956137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1/3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881238" y="5931956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0/2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rot="10800000" flipV="1">
            <a:off x="4953000" y="3187700"/>
            <a:ext cx="977902" cy="787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153400" y="3232150"/>
            <a:ext cx="1041400" cy="603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tabl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20" y="2108200"/>
            <a:ext cx="375048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808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  <p:bldP spid="18" grpId="0"/>
      <p:bldP spid="1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CONDITIONAL  probability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66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244600" y="2336800"/>
          <a:ext cx="520700" cy="3479800"/>
        </p:xfrm>
        <a:graphic>
          <a:graphicData uri="http://schemas.openxmlformats.org/drawingml/2006/table">
            <a:tbl>
              <a:tblPr/>
              <a:tblGrid>
                <a:gridCol w="520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479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5245100" y="2019300"/>
            <a:ext cx="2635250" cy="1308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Wind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13846" y="3820766"/>
            <a:ext cx="3140854" cy="2173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70717" y="3782665"/>
            <a:ext cx="3087583" cy="21734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05427" y="5968836"/>
            <a:ext cx="627208" cy="6272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1727" y="6007658"/>
            <a:ext cx="627208" cy="6272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32648" y="5969456"/>
            <a:ext cx="584159" cy="5841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89161" y="5979232"/>
            <a:ext cx="584159" cy="5841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02814" y="6171583"/>
            <a:ext cx="87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3/3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890761" y="6068234"/>
            <a:ext cx="75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1/2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372926" y="6147813"/>
            <a:ext cx="60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0/3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07543" y="6035823"/>
            <a:ext cx="694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1/2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7" idx="2"/>
          </p:cNvCxnSpPr>
          <p:nvPr/>
        </p:nvCxnSpPr>
        <p:spPr>
          <a:xfrm rot="10800000" flipV="1">
            <a:off x="2814452" y="2673350"/>
            <a:ext cx="2430648" cy="11093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6"/>
          </p:cNvCxnSpPr>
          <p:nvPr/>
        </p:nvCxnSpPr>
        <p:spPr>
          <a:xfrm>
            <a:off x="7880350" y="2673350"/>
            <a:ext cx="1287401" cy="1019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tabl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20" y="1841500"/>
            <a:ext cx="3204380" cy="157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374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  <p:bldP spid="18" grpId="0"/>
      <p:bldP spid="1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CONDITIONAL  probability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3138" y="2018805"/>
            <a:ext cx="1781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For D3</a:t>
            </a:r>
            <a:r>
              <a:rPr lang="en-US" sz="2400" dirty="0" smtClean="0"/>
              <a:t>,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5522" y="2948570"/>
            <a:ext cx="1815935" cy="24849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29985" y="3622357"/>
            <a:ext cx="911720" cy="911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96371" y="2419646"/>
            <a:ext cx="1986710" cy="12968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67265" y="2063864"/>
            <a:ext cx="2008436" cy="20084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00119" y="3935097"/>
            <a:ext cx="2203602" cy="22036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61415" y="4501610"/>
            <a:ext cx="2066267" cy="14545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60056" y="2791360"/>
            <a:ext cx="498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75701" y="2897579"/>
            <a:ext cx="863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</a:rPr>
              <a:t>.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12161" y="5036898"/>
            <a:ext cx="849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</a:rPr>
              <a:t>.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15896" y="4896217"/>
            <a:ext cx="642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65017" y="3935097"/>
            <a:ext cx="1645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</a:rPr>
              <a:t>= </a:t>
            </a:r>
            <a:r>
              <a:rPr lang="en-US" sz="4000" b="1" dirty="0" smtClean="0">
                <a:solidFill>
                  <a:srgbClr val="A50B93"/>
                </a:solidFill>
              </a:rPr>
              <a:t>0.07</a:t>
            </a:r>
            <a:endParaRPr lang="en-US" sz="4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878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CONDITIONAL  probability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3138" y="2018805"/>
            <a:ext cx="1781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For D3</a:t>
            </a:r>
            <a:r>
              <a:rPr lang="en-US" sz="2400" dirty="0" smtClean="0"/>
              <a:t>,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5522" y="2948570"/>
            <a:ext cx="1815935" cy="24849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96371" y="2419646"/>
            <a:ext cx="1986710" cy="12968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67265" y="2063864"/>
            <a:ext cx="2008436" cy="20084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00119" y="3935097"/>
            <a:ext cx="2203602" cy="22036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61415" y="4501610"/>
            <a:ext cx="2066267" cy="14545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60056" y="2791360"/>
            <a:ext cx="498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75701" y="2897579"/>
            <a:ext cx="863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</a:rPr>
              <a:t>.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12161" y="5036898"/>
            <a:ext cx="849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</a:rPr>
              <a:t>.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15896" y="4896217"/>
            <a:ext cx="642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65017" y="3935097"/>
            <a:ext cx="1645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</a:rPr>
              <a:t>= </a:t>
            </a:r>
            <a:r>
              <a:rPr lang="en-US" sz="4000" b="1" dirty="0" smtClean="0">
                <a:solidFill>
                  <a:srgbClr val="A50B93"/>
                </a:solidFill>
              </a:rPr>
              <a:t>0.00</a:t>
            </a:r>
            <a:endParaRPr lang="en-US" sz="4000" b="1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70745" y="3703705"/>
            <a:ext cx="1043040" cy="104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415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74217" y="2336305"/>
            <a:ext cx="2385867" cy="32648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20597" y="3189715"/>
            <a:ext cx="38523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0.6 * 0.07 = 0.042</a:t>
            </a:r>
          </a:p>
        </p:txBody>
      </p:sp>
      <p:sp>
        <p:nvSpPr>
          <p:cNvPr id="7" name="Rectangle 6"/>
          <p:cNvSpPr/>
          <p:nvPr/>
        </p:nvSpPr>
        <p:spPr>
          <a:xfrm>
            <a:off x="6220597" y="4431866"/>
            <a:ext cx="35974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0.4 * 0.00 = 0.00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08877" y="3057020"/>
            <a:ext cx="911720" cy="911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77557" y="4233511"/>
            <a:ext cx="1043040" cy="10430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20550" y="5601175"/>
            <a:ext cx="1117652" cy="111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9646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1107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7" name="Pentagon 6"/>
          <p:cNvSpPr/>
          <p:nvPr/>
        </p:nvSpPr>
        <p:spPr>
          <a:xfrm>
            <a:off x="898692" y="2273946"/>
            <a:ext cx="4752808" cy="1041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-5" dirty="0" smtClean="0">
                <a:latin typeface="Arial"/>
                <a:cs typeface="Arial"/>
              </a:rPr>
              <a:t>Multivariate </a:t>
            </a:r>
            <a:r>
              <a:rPr lang="en-US" sz="2000" spc="10" dirty="0">
                <a:latin typeface="Arial"/>
                <a:cs typeface="Arial"/>
              </a:rPr>
              <a:t>Bernoulli </a:t>
            </a:r>
            <a:r>
              <a:rPr lang="en-US" sz="2000" spc="-5" dirty="0">
                <a:latin typeface="Arial"/>
                <a:cs typeface="Arial"/>
              </a:rPr>
              <a:t>Naive</a:t>
            </a:r>
            <a:r>
              <a:rPr lang="en-US" sz="2000" spc="5" dirty="0">
                <a:latin typeface="Arial"/>
                <a:cs typeface="Arial"/>
              </a:rPr>
              <a:t> </a:t>
            </a:r>
            <a:r>
              <a:rPr lang="en-US" sz="2000" spc="-5" dirty="0">
                <a:latin typeface="Arial"/>
                <a:cs typeface="Arial"/>
              </a:rPr>
              <a:t>Bayes</a:t>
            </a:r>
            <a:endParaRPr lang="en-US" sz="2000" dirty="0"/>
          </a:p>
        </p:txBody>
      </p:sp>
      <p:sp>
        <p:nvSpPr>
          <p:cNvPr id="8" name="Pentagon 7"/>
          <p:cNvSpPr/>
          <p:nvPr/>
        </p:nvSpPr>
        <p:spPr>
          <a:xfrm>
            <a:off x="898692" y="4737100"/>
            <a:ext cx="4752808" cy="1041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Multinomial naive Bayes</a:t>
            </a:r>
          </a:p>
        </p:txBody>
      </p:sp>
      <p:sp>
        <p:nvSpPr>
          <p:cNvPr id="9" name="Pentagon 8"/>
          <p:cNvSpPr/>
          <p:nvPr/>
        </p:nvSpPr>
        <p:spPr>
          <a:xfrm rot="10800000">
            <a:off x="6473992" y="3504260"/>
            <a:ext cx="4752808" cy="1041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79354" y="379412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Naïve Bayes classifier </a:t>
            </a:r>
          </a:p>
        </p:txBody>
      </p:sp>
    </p:spTree>
    <p:extLst>
      <p:ext uri="{BB962C8B-B14F-4D97-AF65-F5344CB8AC3E}">
        <p14:creationId xmlns:p14="http://schemas.microsoft.com/office/powerpoint/2010/main" xmlns="" val="344417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6" name="Picture 5" descr="bayesian-classif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374900"/>
            <a:ext cx="9144000" cy="34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9161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 smtClean="0">
                <a:latin typeface="Arial"/>
                <a:cs typeface="Arial"/>
              </a:rPr>
              <a:t>Multivariate </a:t>
            </a:r>
            <a:r>
              <a:rPr lang="en-US" spc="10" dirty="0">
                <a:latin typeface="Arial"/>
                <a:cs typeface="Arial"/>
              </a:rPr>
              <a:t>Bernoulli </a:t>
            </a:r>
            <a:r>
              <a:rPr lang="en-US" spc="-5" dirty="0">
                <a:latin typeface="Arial"/>
                <a:cs typeface="Arial"/>
              </a:rPr>
              <a:t>Naive</a:t>
            </a:r>
            <a:r>
              <a:rPr lang="en-US" spc="5" dirty="0">
                <a:latin typeface="Arial"/>
                <a:cs typeface="Arial"/>
              </a:rPr>
              <a:t> </a:t>
            </a:r>
            <a:r>
              <a:rPr lang="en-US" spc="-5" dirty="0">
                <a:latin typeface="Arial"/>
                <a:cs typeface="Arial"/>
              </a:rPr>
              <a:t>Bayes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5" name="object 2"/>
          <p:cNvSpPr/>
          <p:nvPr/>
        </p:nvSpPr>
        <p:spPr>
          <a:xfrm>
            <a:off x="806450" y="1985156"/>
            <a:ext cx="10579100" cy="158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4120339" y="5429357"/>
            <a:ext cx="43495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dirty="0">
                <a:latin typeface="Arial"/>
                <a:cs typeface="Arial"/>
              </a:rPr>
              <a:t>for </a:t>
            </a:r>
            <a:r>
              <a:rPr lang="en-US" sz="4000" spc="45" dirty="0">
                <a:latin typeface="Arial"/>
                <a:cs typeface="Arial"/>
              </a:rPr>
              <a:t>binary</a:t>
            </a:r>
            <a:r>
              <a:rPr lang="en-US" sz="4000" spc="-75" dirty="0">
                <a:latin typeface="Arial"/>
                <a:cs typeface="Arial"/>
              </a:rPr>
              <a:t> </a:t>
            </a:r>
            <a:r>
              <a:rPr lang="en-US" sz="4000" spc="-10" dirty="0">
                <a:latin typeface="Arial"/>
                <a:cs typeface="Arial"/>
              </a:rPr>
              <a:t>features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5883" y="430273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Where,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Xi : a particular word or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 : class </a:t>
            </a:r>
          </a:p>
        </p:txBody>
      </p:sp>
    </p:spTree>
    <p:extLst>
      <p:ext uri="{BB962C8B-B14F-4D97-AF65-F5344CB8AC3E}">
        <p14:creationId xmlns:p14="http://schemas.microsoft.com/office/powerpoint/2010/main" xmlns="" val="391986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 smtClean="0">
                <a:latin typeface="Arial"/>
                <a:cs typeface="Arial"/>
              </a:rPr>
              <a:t>Multivariate </a:t>
            </a:r>
            <a:r>
              <a:rPr lang="en-US" spc="10" dirty="0">
                <a:latin typeface="Arial"/>
                <a:cs typeface="Arial"/>
              </a:rPr>
              <a:t>Bernoulli </a:t>
            </a:r>
            <a:r>
              <a:rPr lang="en-US" spc="-5" dirty="0">
                <a:latin typeface="Arial"/>
                <a:cs typeface="Arial"/>
              </a:rPr>
              <a:t>Naive</a:t>
            </a:r>
            <a:r>
              <a:rPr lang="en-US" spc="5" dirty="0">
                <a:latin typeface="Arial"/>
                <a:cs typeface="Arial"/>
              </a:rPr>
              <a:t> </a:t>
            </a:r>
            <a:r>
              <a:rPr lang="en-US" spc="-5" dirty="0">
                <a:latin typeface="Arial"/>
                <a:cs typeface="Arial"/>
              </a:rPr>
              <a:t>Bayes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73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Rounded Rectangle 7"/>
              <p:cNvSpPr/>
              <p:nvPr/>
            </p:nvSpPr>
            <p:spPr>
              <a:xfrm>
                <a:off x="1968500" y="2120900"/>
                <a:ext cx="7708900" cy="15113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 smtClean="0"/>
                  <a:t>P(x|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4000" dirty="0" smtClean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𝑑𝑓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 , 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sSub>
                          <m:sSubPr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𝑑𝑓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500" y="2120900"/>
                <a:ext cx="7708900" cy="1511300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TextBox 8"/>
              <p:cNvSpPr txBox="1"/>
              <p:nvPr/>
            </p:nvSpPr>
            <p:spPr>
              <a:xfrm>
                <a:off x="431800" y="4064000"/>
                <a:ext cx="10642600" cy="1776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Where,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  <m: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,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sub>
                    </m:sSub>
                  </m:oMath>
                </a14:m>
                <a:r>
                  <a:rPr lang="en-US" dirty="0" smtClean="0"/>
                  <a:t>:  the number of lyrics in the training dataset that contain the feature xi and belong to class </a:t>
                </a:r>
                <a:r>
                  <a:rPr lang="en-US" dirty="0" err="1" smtClean="0"/>
                  <a:t>wj</a:t>
                </a:r>
                <a:endParaRPr lang="en-US" dirty="0" smtClean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﷮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/>
                  <a:t> :  the number of lyrics in the training dataset that belong to class </a:t>
                </a:r>
                <a:r>
                  <a:rPr lang="en-US" dirty="0" err="1" smtClean="0"/>
                  <a:t>wj</a:t>
                </a:r>
                <a:endParaRPr lang="en-US" dirty="0" smtClean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 smtClean="0"/>
                  <a:t> : the additive smoothing </a:t>
                </a:r>
                <a:r>
                  <a:rPr lang="en-US" dirty="0"/>
                  <a:t>p</a:t>
                </a:r>
                <a:r>
                  <a:rPr lang="en-US" dirty="0" smtClean="0"/>
                  <a:t>arameter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n : the number of elements in the feature vector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" y="4064000"/>
                <a:ext cx="10642600" cy="1776255"/>
              </a:xfrm>
              <a:prstGeom prst="rect">
                <a:avLst/>
              </a:prstGeom>
              <a:blipFill rotWithShape="0">
                <a:blip r:embed="rId3"/>
                <a:stretch>
                  <a:fillRect l="-515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74410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Multinomial naive Bayes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5" name="object 2"/>
          <p:cNvSpPr/>
          <p:nvPr/>
        </p:nvSpPr>
        <p:spPr>
          <a:xfrm>
            <a:off x="3205586" y="2206174"/>
            <a:ext cx="5243740" cy="1483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TextBox 2"/>
              <p:cNvSpPr txBox="1"/>
              <p:nvPr/>
            </p:nvSpPr>
            <p:spPr>
              <a:xfrm>
                <a:off x="817400" y="4259454"/>
                <a:ext cx="9410700" cy="1696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Where,</a:t>
                </a:r>
              </a:p>
              <a:p>
                <a:r>
                  <a:rPr lang="en-US" sz="2800" dirty="0"/>
                  <a:t/>
                </a:r>
                <a:r>
                  <a:rPr lang="en-US" sz="2800" dirty="0" smtClean="0"/>
                  <a:t/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800" dirty="0" smtClean="0"/>
                  <a:t>: the sum of all term frequencies in the training dataset that belong to </a:t>
                </a:r>
                <a:r>
                  <a:rPr lang="en-US" sz="2800" dirty="0" err="1" smtClean="0"/>
                  <a:t>wj</a:t>
                </a:r>
                <a:endParaRPr lang="en-US" sz="2800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00" y="4259454"/>
                <a:ext cx="9410700" cy="1696683"/>
              </a:xfrm>
              <a:prstGeom prst="rect">
                <a:avLst/>
              </a:prstGeom>
              <a:blipFill rotWithShape="0">
                <a:blip r:embed="rId3"/>
                <a:stretch>
                  <a:fillRect l="-1295" t="-3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63900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 evaluation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4507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81193" y="2180496"/>
            <a:ext cx="3432007" cy="3678303"/>
          </a:xfrm>
        </p:spPr>
        <p:txBody>
          <a:bodyPr>
            <a:normAutofit/>
          </a:bodyPr>
          <a:lstStyle/>
          <a:p>
            <a:r>
              <a:rPr lang="en-US" sz="1400" b="1" dirty="0" smtClean="0"/>
              <a:t>Grid-search is used to find the optimal </a:t>
            </a:r>
            <a:r>
              <a:rPr lang="en-US" sz="1400" b="1" dirty="0" err="1" smtClean="0"/>
              <a:t>hyperparameters</a:t>
            </a:r>
            <a:r>
              <a:rPr lang="en-US" sz="1400" b="1" dirty="0" smtClean="0"/>
              <a:t> of a model which results in the most ‘accurate’ predictions.</a:t>
            </a:r>
            <a:endParaRPr lang="en-US" sz="1400" b="1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664493" y="2320196"/>
            <a:ext cx="343200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524793" y="2256696"/>
            <a:ext cx="343200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67342110_478865636212438_49664965996445696_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4" y="2641600"/>
            <a:ext cx="6962776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9161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664493" y="2320196"/>
            <a:ext cx="343200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524793" y="2256696"/>
            <a:ext cx="343200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9100" y="2082800"/>
            <a:ext cx="112903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200" b="1" dirty="0" smtClean="0"/>
              <a:t>Exhaustive cross-validation:</a:t>
            </a:r>
          </a:p>
          <a:p>
            <a:r>
              <a:rPr lang="en-US" sz="2200" dirty="0" smtClean="0"/>
              <a:t>	Exhaustive cross-validation methods are cross-validation methods which learn and test on all possible ways to divide the original sample into a training and a validation set.</a:t>
            </a:r>
          </a:p>
          <a:p>
            <a:pPr>
              <a:buFont typeface="Arial" pitchFamily="34" charset="0"/>
              <a:buChar char="•"/>
            </a:pPr>
            <a:r>
              <a:rPr lang="en-US" sz="2200" b="1" dirty="0" smtClean="0"/>
              <a:t>    Leave-p-out cross-validation</a:t>
            </a:r>
          </a:p>
          <a:p>
            <a:pPr>
              <a:buFont typeface="Arial" pitchFamily="34" charset="0"/>
              <a:buChar char="•"/>
            </a:pPr>
            <a:r>
              <a:rPr lang="en-US" sz="2200" b="1" dirty="0" smtClean="0"/>
              <a:t>    Leave-one-out cross-validation</a:t>
            </a:r>
          </a:p>
          <a:p>
            <a:endParaRPr lang="en-US" sz="2200" b="1" dirty="0" smtClean="0"/>
          </a:p>
          <a:p>
            <a:endParaRPr lang="en-US" sz="2200" b="1" dirty="0" smtClean="0"/>
          </a:p>
          <a:p>
            <a:pPr>
              <a:buFont typeface="Wingdings" pitchFamily="2" charset="2"/>
              <a:buChar char="Ø"/>
            </a:pPr>
            <a:r>
              <a:rPr lang="en-US" sz="2200" b="1" dirty="0" smtClean="0"/>
              <a:t>Non-exhaustive cross-validation:</a:t>
            </a:r>
          </a:p>
          <a:p>
            <a:r>
              <a:rPr lang="en-US" sz="2200" dirty="0" smtClean="0"/>
              <a:t>	Non-exhaustive cross validation methods do not compute all ways of splitting the original sample. Those methods are approximations of leave-</a:t>
            </a:r>
            <a:r>
              <a:rPr lang="en-US" sz="2200" i="1" dirty="0" smtClean="0"/>
              <a:t>p</a:t>
            </a:r>
            <a:r>
              <a:rPr lang="en-US" sz="2200" dirty="0" smtClean="0"/>
              <a:t>-out cross-validation.</a:t>
            </a:r>
            <a:endParaRPr lang="en-US" sz="2200" b="1" dirty="0" smtClean="0"/>
          </a:p>
          <a:p>
            <a:pPr>
              <a:buFont typeface="Arial" pitchFamily="34" charset="0"/>
              <a:buChar char="•"/>
            </a:pPr>
            <a:r>
              <a:rPr lang="en-US" sz="2200" b="1" i="1" dirty="0" smtClean="0"/>
              <a:t>     k</a:t>
            </a:r>
            <a:r>
              <a:rPr lang="en-US" sz="2200" b="1" dirty="0" smtClean="0"/>
              <a:t>-fold cross-validation  </a:t>
            </a:r>
          </a:p>
          <a:p>
            <a:r>
              <a:rPr lang="en-US" sz="2200" dirty="0" smtClean="0"/>
              <a:t/>
            </a:r>
            <a:br>
              <a:rPr lang="en-US" sz="2200" dirty="0" smtClean="0"/>
            </a:br>
            <a:endParaRPr lang="en-US" sz="2200" b="1" dirty="0" smtClean="0"/>
          </a:p>
          <a:p>
            <a:r>
              <a:rPr lang="en-US" sz="2200" dirty="0" smtClean="0"/>
              <a:t/>
            </a:r>
            <a:br>
              <a:rPr lang="en-US" sz="2200" dirty="0" smtClean="0"/>
            </a:b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xmlns="" val="179161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-Fold 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7731293" y="2320196"/>
            <a:ext cx="343200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524793" y="2256696"/>
            <a:ext cx="343200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533400" y="1981200"/>
            <a:ext cx="10960100" cy="4114800"/>
          </a:xfrm>
        </p:spPr>
        <p:txBody>
          <a:bodyPr>
            <a:normAutofit/>
          </a:bodyPr>
          <a:lstStyle/>
          <a:p>
            <a:r>
              <a:rPr lang="en-US" sz="2200" dirty="0" smtClean="0"/>
              <a:t>Probably the simplest and most widely used method for estimating prediction error.</a:t>
            </a:r>
          </a:p>
          <a:p>
            <a:endParaRPr lang="en-US" sz="1600" dirty="0"/>
          </a:p>
          <a:p>
            <a:r>
              <a:rPr lang="en-US" sz="2200" dirty="0" smtClean="0"/>
              <a:t>This method directly estimates the average prediction error when the machine learning method is applied to an independent test sample.</a:t>
            </a:r>
          </a:p>
          <a:p>
            <a:endParaRPr lang="en-US" sz="1600" dirty="0"/>
          </a:p>
          <a:p>
            <a:r>
              <a:rPr lang="en-US" sz="2200" dirty="0" smtClean="0"/>
              <a:t>If we </a:t>
            </a:r>
            <a:r>
              <a:rPr lang="en-US" sz="2200" dirty="0" smtClean="0"/>
              <a:t>had enough data, we would set aside a validation set </a:t>
            </a:r>
            <a:r>
              <a:rPr lang="en-US" sz="2200" dirty="0" smtClean="0"/>
              <a:t>and </a:t>
            </a:r>
            <a:r>
              <a:rPr lang="en-US" sz="2200" dirty="0" smtClean="0"/>
              <a:t>use it to assess the performance of our prediction model.</a:t>
            </a:r>
          </a:p>
          <a:p>
            <a:endParaRPr lang="en-US" sz="1600" dirty="0"/>
          </a:p>
          <a:p>
            <a:r>
              <a:rPr lang="en-US" sz="2200" dirty="0" smtClean="0"/>
              <a:t>To finesse the problem, </a:t>
            </a:r>
            <a:r>
              <a:rPr lang="en-US" sz="2200" i="1" dirty="0" smtClean="0"/>
              <a:t>K</a:t>
            </a:r>
            <a:r>
              <a:rPr lang="en-US" sz="2200" dirty="0" smtClean="0"/>
              <a:t>-fold cross-validation uses part of the available data to fit the model, and a different part to test it.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xmlns="" val="179161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-Fold Cross-Validation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1292" y="1977296"/>
            <a:ext cx="11029615" cy="3678303"/>
          </a:xfrm>
        </p:spPr>
        <p:txBody>
          <a:bodyPr/>
          <a:lstStyle/>
          <a:p>
            <a:pPr marL="0" indent="0">
              <a:spcAft>
                <a:spcPts val="0"/>
              </a:spcAft>
              <a:buNone/>
              <a:defRPr/>
            </a:pPr>
            <a:r>
              <a:rPr lang="en-US" dirty="0" smtClean="0"/>
              <a:t>›</a:t>
            </a:r>
            <a:r>
              <a:rPr lang="en-US" sz="2200" dirty="0" smtClean="0"/>
              <a:t>To work around this issue k-fold CV works as follows: </a:t>
            </a:r>
          </a:p>
          <a:p>
            <a:pPr marL="0" indent="0">
              <a:spcAft>
                <a:spcPts val="0"/>
              </a:spcAft>
              <a:buNone/>
              <a:defRPr/>
            </a:pPr>
            <a:r>
              <a:rPr lang="en-US" sz="2200" dirty="0" smtClean="0"/>
              <a:t>     1. Split the sample into k subsets of equal size </a:t>
            </a:r>
          </a:p>
          <a:p>
            <a:pPr marL="0" indent="0">
              <a:spcAft>
                <a:spcPts val="0"/>
              </a:spcAft>
              <a:buNone/>
              <a:defRPr/>
            </a:pPr>
            <a:r>
              <a:rPr lang="en-US" sz="2200" dirty="0" smtClean="0"/>
              <a:t>     2. For each fold, estimate a model on all the subsets except one </a:t>
            </a:r>
          </a:p>
          <a:p>
            <a:pPr marL="0" indent="0">
              <a:spcAft>
                <a:spcPts val="0"/>
              </a:spcAft>
              <a:buNone/>
              <a:defRPr/>
            </a:pPr>
            <a:r>
              <a:rPr lang="en-US" sz="2200" dirty="0" smtClean="0"/>
              <a:t>     3. Use the left out subset to test the model, by calculating a CV metric of choice </a:t>
            </a:r>
          </a:p>
          <a:p>
            <a:pPr marL="0" indent="0">
              <a:spcAft>
                <a:spcPts val="0"/>
              </a:spcAft>
              <a:buNone/>
              <a:defRPr/>
            </a:pPr>
            <a:r>
              <a:rPr lang="en-US" sz="2200" dirty="0" smtClean="0"/>
              <a:t>     4. Average the CV metric across subsets to get the CV error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English 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4000" y="2227263"/>
            <a:ext cx="5552994" cy="3728874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6" y="2832100"/>
            <a:ext cx="5787683" cy="3192300"/>
          </a:xfrm>
        </p:spPr>
        <p:txBody>
          <a:bodyPr>
            <a:normAutofit fontScale="62500" lnSpcReduction="20000"/>
          </a:bodyPr>
          <a:lstStyle/>
          <a:p>
            <a:r>
              <a:rPr lang="en-US" sz="3100" dirty="0">
                <a:solidFill>
                  <a:schemeClr val="tx1"/>
                </a:solidFill>
              </a:rPr>
              <a:t>Creating dataset</a:t>
            </a:r>
          </a:p>
          <a:p>
            <a:r>
              <a:rPr lang="en-US" sz="3100" dirty="0">
                <a:solidFill>
                  <a:schemeClr val="tx1"/>
                </a:solidFill>
              </a:rPr>
              <a:t>Sampling and labeling each of the dataset</a:t>
            </a:r>
          </a:p>
          <a:p>
            <a:r>
              <a:rPr lang="en-US" sz="3100" dirty="0">
                <a:solidFill>
                  <a:schemeClr val="tx1"/>
                </a:solidFill>
              </a:rPr>
              <a:t>Divide dataset into training and validation part</a:t>
            </a:r>
          </a:p>
          <a:p>
            <a:r>
              <a:rPr lang="en-US" sz="3100" dirty="0">
                <a:solidFill>
                  <a:schemeClr val="tx1"/>
                </a:solidFill>
              </a:rPr>
              <a:t>Mood classifier : Using Naïve Bayes model </a:t>
            </a:r>
          </a:p>
          <a:p>
            <a:r>
              <a:rPr lang="en-US" sz="3100" dirty="0">
                <a:solidFill>
                  <a:schemeClr val="tx1"/>
                </a:solidFill>
              </a:rPr>
              <a:t>Two types of mood predict ( Happy and Sad)</a:t>
            </a:r>
          </a:p>
          <a:p>
            <a:r>
              <a:rPr lang="en-US" sz="3100" dirty="0">
                <a:solidFill>
                  <a:schemeClr val="tx1"/>
                </a:solidFill>
              </a:rPr>
              <a:t>Use web app to show the result of our model</a:t>
            </a:r>
          </a:p>
          <a:p>
            <a:endParaRPr lang="en-US" sz="2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  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ach of the dataset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0287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5" dirty="0"/>
              <a:t>10-fold </a:t>
            </a:r>
            <a:r>
              <a:rPr lang="en-US" spc="-20" dirty="0"/>
              <a:t>Cross</a:t>
            </a:r>
            <a:r>
              <a:rPr lang="en-US" spc="-190" dirty="0"/>
              <a:t>  </a:t>
            </a:r>
            <a:r>
              <a:rPr lang="en-US" spc="-30" dirty="0"/>
              <a:t>Validation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8950" y="1993900"/>
            <a:ext cx="11121858" cy="39622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9891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4507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F1, PRECISION, RECALL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10" name="Content Placeholder 9" descr="Confution metrix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101" y="2013333"/>
            <a:ext cx="4310062" cy="3923124"/>
          </a:xfrm>
        </p:spPr>
      </p:pic>
      <p:sp>
        <p:nvSpPr>
          <p:cNvPr id="11" name="Rectangle 10"/>
          <p:cNvSpPr/>
          <p:nvPr/>
        </p:nvSpPr>
        <p:spPr>
          <a:xfrm>
            <a:off x="4902200" y="2438400"/>
            <a:ext cx="6756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/>
              <a:t>true positives (TP):</a:t>
            </a:r>
            <a:r>
              <a:rPr lang="en-US" sz="2200" dirty="0" smtClean="0"/>
              <a:t> These are cases in which we predicted yes (they have the disease), and </a:t>
            </a:r>
            <a:r>
              <a:rPr lang="en-US" sz="2200" dirty="0" smtClean="0"/>
              <a:t>they actually </a:t>
            </a:r>
            <a:r>
              <a:rPr lang="en-US" sz="2200" dirty="0" smtClean="0"/>
              <a:t>do.</a:t>
            </a:r>
            <a:endParaRPr lang="en-US" sz="2200" dirty="0" smtClean="0"/>
          </a:p>
          <a:p>
            <a:r>
              <a:rPr lang="en-US" sz="2200" b="1" dirty="0" smtClean="0"/>
              <a:t>true negatives (TN):</a:t>
            </a:r>
            <a:r>
              <a:rPr lang="en-US" sz="2200" dirty="0" smtClean="0"/>
              <a:t> We predicted no, and they </a:t>
            </a:r>
            <a:r>
              <a:rPr lang="en-US" sz="2200" dirty="0" smtClean="0"/>
              <a:t>actually don't</a:t>
            </a:r>
            <a:r>
              <a:rPr lang="en-US" sz="2200" dirty="0" smtClean="0"/>
              <a:t>.</a:t>
            </a:r>
            <a:endParaRPr lang="en-US" sz="2200" dirty="0" smtClean="0"/>
          </a:p>
          <a:p>
            <a:r>
              <a:rPr lang="en-US" sz="2200" b="1" dirty="0" smtClean="0"/>
              <a:t>false positives (FP):</a:t>
            </a:r>
            <a:r>
              <a:rPr lang="en-US" sz="2200" dirty="0" smtClean="0"/>
              <a:t> We predicted yes, but </a:t>
            </a:r>
            <a:r>
              <a:rPr lang="en-US" sz="2200" dirty="0" smtClean="0"/>
              <a:t>they actually </a:t>
            </a:r>
            <a:r>
              <a:rPr lang="en-US" sz="2200" dirty="0" smtClean="0"/>
              <a:t>don't </a:t>
            </a:r>
            <a:r>
              <a:rPr lang="en-US" sz="2200" dirty="0" smtClean="0"/>
              <a:t>. </a:t>
            </a:r>
            <a:r>
              <a:rPr lang="en-US" sz="2200" dirty="0" smtClean="0"/>
              <a:t>(Also known as a "Type I error.")</a:t>
            </a:r>
          </a:p>
          <a:p>
            <a:r>
              <a:rPr lang="en-US" sz="2200" b="1" dirty="0" smtClean="0"/>
              <a:t>false negatives (FN):</a:t>
            </a:r>
            <a:r>
              <a:rPr lang="en-US" sz="2200" dirty="0" smtClean="0"/>
              <a:t> We predicted no, but they actually </a:t>
            </a:r>
            <a:r>
              <a:rPr lang="en-US" sz="2200" dirty="0" smtClean="0"/>
              <a:t>do yes.</a:t>
            </a:r>
            <a:r>
              <a:rPr lang="en-US" sz="2200" dirty="0" smtClean="0"/>
              <a:t> (Also known </a:t>
            </a:r>
            <a:r>
              <a:rPr lang="en-US" sz="2200" dirty="0" smtClean="0"/>
              <a:t>as a "Type II error.")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xmlns="" val="62331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F1, PRECISION, RECALL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83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Rounded Rectangle 6"/>
              <p:cNvSpPr/>
              <p:nvPr/>
            </p:nvSpPr>
            <p:spPr>
              <a:xfrm>
                <a:off x="2044700" y="5346537"/>
                <a:ext cx="8331200" cy="12192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F1 = 2  *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𝑟𝑒𝑐𝑎𝑙𝑙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𝑟𝑒𝑐𝑎𝑙𝑙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700" y="5346537"/>
                <a:ext cx="8331200" cy="1219200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p,r,a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4775" y="1904206"/>
            <a:ext cx="6343650" cy="3419475"/>
          </a:xfrm>
        </p:spPr>
      </p:pic>
    </p:spTree>
    <p:extLst>
      <p:ext uri="{BB962C8B-B14F-4D97-AF65-F5344CB8AC3E}">
        <p14:creationId xmlns:p14="http://schemas.microsoft.com/office/powerpoint/2010/main" xmlns="" val="62331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1026" name="Picture 2" descr="https://miro.medium.com/max/700/1*PULzWEven_XAZjiMNizDC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3575" y="1966912"/>
            <a:ext cx="7642398" cy="1779588"/>
          </a:xfrm>
          <a:prstGeom prst="rect">
            <a:avLst/>
          </a:prstGeom>
          <a:noFill/>
        </p:spPr>
      </p:pic>
      <p:pic>
        <p:nvPicPr>
          <p:cNvPr id="1028" name="Picture 4" descr="https://miro.medium.com/max/444/1*C3ctNdO0mde9fa1PFsCVq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3575" y="4302125"/>
            <a:ext cx="4229100" cy="142875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749300" y="4540935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 smtClean="0"/>
              <a:t>What do you notice for the denominator? The denominator is actually the Total Predicted Positive! So the formula becomes</a:t>
            </a:r>
            <a:endParaRPr lang="en-US" sz="220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108546" name="Picture 2" descr="https://miro.medium.com/max/700/1*BBhWQC-m0CLN4sVJ0h5fJQ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4" y="1801812"/>
            <a:ext cx="8024177" cy="1868488"/>
          </a:xfrm>
          <a:prstGeom prst="rect">
            <a:avLst/>
          </a:prstGeom>
          <a:noFill/>
        </p:spPr>
      </p:pic>
      <p:pic>
        <p:nvPicPr>
          <p:cNvPr id="108548" name="Picture 4" descr="https://miro.medium.com/max/418/1*dXkDleGhA-jjZmZ1BlYKX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8175" y="4194175"/>
            <a:ext cx="3981450" cy="14097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60400" y="4415135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 smtClean="0"/>
              <a:t>So Recall actually calculates how many of the Actual Positives our model capture through labeling it as Positive (True Positive).</a:t>
            </a:r>
            <a:endParaRPr lang="en-US" sz="22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F1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109570" name="Picture 2" descr="https://miro.medium.com/max/282/1*T6kVUKxG_Z4V5Fm1UXhEI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16001" y="2882900"/>
            <a:ext cx="4368024" cy="1084263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56272" y="2418834"/>
            <a:ext cx="4456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F1 Score is a function of Precision and Recall. 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8800" y="313123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F1 Score is </a:t>
            </a:r>
            <a:r>
              <a:rPr lang="en-US" sz="2200" dirty="0" smtClean="0"/>
              <a:t>needed</a:t>
            </a:r>
            <a:r>
              <a:rPr lang="en-US" dirty="0" smtClean="0"/>
              <a:t> when you want to seek a balance between Precision and Recall.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24624" y="4323834"/>
            <a:ext cx="654236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what is the difference between F1 Score and Accuracy ?</a:t>
            </a:r>
            <a:endParaRPr lang="en-US" sz="220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for English dataset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668379" y="2005263"/>
            <a:ext cx="2598821" cy="6256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Training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243011" y="2005263"/>
            <a:ext cx="2598821" cy="6256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Validation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95664" y="2770007"/>
            <a:ext cx="3416968" cy="3306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47624" y="2770007"/>
            <a:ext cx="3389594" cy="330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99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for English dataset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9" name="Picture 8" descr="Cap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509" y="3022600"/>
            <a:ext cx="8093563" cy="188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99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for Bengali dataset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668379" y="2005263"/>
            <a:ext cx="2598821" cy="6256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Training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243011" y="2005263"/>
            <a:ext cx="2598821" cy="6256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Validation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10712" y="2876345"/>
            <a:ext cx="3620005" cy="29341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84834" y="2630905"/>
            <a:ext cx="3433987" cy="282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869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Bengali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973777" y="1908093"/>
            <a:ext cx="3538847" cy="52251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Bangla Lyrics Dataset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73769" y="2560233"/>
            <a:ext cx="3538847" cy="52251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Encode With UTF - 8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973769" y="3229981"/>
            <a:ext cx="3538847" cy="52251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Sampling  &amp;  Labeling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973769" y="3985535"/>
            <a:ext cx="1294412" cy="52251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 </a:t>
            </a:r>
          </a:p>
          <a:p>
            <a:pPr algn="ctr"/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218202" y="3984049"/>
            <a:ext cx="1294413" cy="52251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Validation</a:t>
            </a:r>
          </a:p>
          <a:p>
            <a:pPr algn="ctr"/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73769" y="4666086"/>
            <a:ext cx="3538847" cy="52251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Naïve BAYES Classifier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973769" y="5312821"/>
            <a:ext cx="3538847" cy="52251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Grid Search 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973768" y="5956137"/>
            <a:ext cx="3538847" cy="52251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Store The New Type</a:t>
            </a:r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>
            <a:off x="2529426" y="2430607"/>
            <a:ext cx="415636" cy="12962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2535373" y="3092508"/>
            <a:ext cx="415636" cy="12962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1413157" y="3793799"/>
            <a:ext cx="415636" cy="12962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3657590" y="3812303"/>
            <a:ext cx="415636" cy="11193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1304307" y="4518329"/>
            <a:ext cx="415636" cy="12962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2529426" y="5200583"/>
            <a:ext cx="415636" cy="12962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2529426" y="5813677"/>
            <a:ext cx="415636" cy="12962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3740726" y="4506563"/>
            <a:ext cx="332499" cy="14925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3"/>
          <p:cNvSpPr>
            <a:spLocks noGrp="1"/>
          </p:cNvSpPr>
          <p:nvPr>
            <p:ph sz="half" idx="4294967295"/>
          </p:nvPr>
        </p:nvSpPr>
        <p:spPr>
          <a:xfrm>
            <a:off x="5823125" y="2621377"/>
            <a:ext cx="5787683" cy="3192300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rPr lang="en-US" sz="3100" dirty="0">
                <a:solidFill>
                  <a:schemeClr val="tx1"/>
                </a:solidFill>
              </a:rPr>
              <a:t>Creating </a:t>
            </a:r>
            <a:r>
              <a:rPr lang="en-US" sz="3100" dirty="0" smtClean="0">
                <a:solidFill>
                  <a:schemeClr val="tx1"/>
                </a:solidFill>
              </a:rPr>
              <a:t>dataset manually</a:t>
            </a:r>
            <a:endParaRPr lang="en-US" sz="3100" dirty="0">
              <a:solidFill>
                <a:schemeClr val="tx1"/>
              </a:solidFill>
            </a:endParaRPr>
          </a:p>
          <a:p>
            <a:r>
              <a:rPr lang="en-US" sz="3100" dirty="0">
                <a:solidFill>
                  <a:schemeClr val="tx1"/>
                </a:solidFill>
              </a:rPr>
              <a:t>Sampling and labeling each of the dataset</a:t>
            </a:r>
          </a:p>
          <a:p>
            <a:r>
              <a:rPr lang="en-US" sz="3100" dirty="0">
                <a:solidFill>
                  <a:schemeClr val="tx1"/>
                </a:solidFill>
              </a:rPr>
              <a:t>Divide dataset into training and validation part</a:t>
            </a:r>
          </a:p>
          <a:p>
            <a:r>
              <a:rPr lang="en-US" sz="3100" dirty="0">
                <a:solidFill>
                  <a:schemeClr val="tx1"/>
                </a:solidFill>
              </a:rPr>
              <a:t>Mood classifier : Using Naïve Bayes model </a:t>
            </a:r>
            <a:endParaRPr lang="en-US" sz="3100" dirty="0" smtClean="0">
              <a:solidFill>
                <a:schemeClr val="tx1"/>
              </a:solidFill>
            </a:endParaRPr>
          </a:p>
          <a:p>
            <a:r>
              <a:rPr lang="en-US" sz="3100" dirty="0" smtClean="0">
                <a:solidFill>
                  <a:schemeClr val="tx1"/>
                </a:solidFill>
              </a:rPr>
              <a:t>Apply grid search</a:t>
            </a:r>
            <a:endParaRPr lang="en-US" sz="3100" dirty="0">
              <a:solidFill>
                <a:schemeClr val="tx1"/>
              </a:solidFill>
            </a:endParaRPr>
          </a:p>
          <a:p>
            <a:r>
              <a:rPr lang="en-US" sz="3100" dirty="0" smtClean="0">
                <a:solidFill>
                  <a:schemeClr val="tx1"/>
                </a:solidFill>
              </a:rPr>
              <a:t>Store Two </a:t>
            </a:r>
            <a:r>
              <a:rPr lang="en-US" sz="3100" dirty="0">
                <a:solidFill>
                  <a:schemeClr val="tx1"/>
                </a:solidFill>
              </a:rPr>
              <a:t>types of mood predict </a:t>
            </a:r>
            <a:r>
              <a:rPr lang="en-US" sz="3100" dirty="0" smtClean="0">
                <a:solidFill>
                  <a:schemeClr val="tx1"/>
                </a:solidFill>
              </a:rPr>
              <a:t>( আনন্দ and বেদনা )</a:t>
            </a:r>
            <a:endParaRPr lang="en-US" sz="31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100" dirty="0">
              <a:solidFill>
                <a:schemeClr val="tx1"/>
              </a:solidFill>
            </a:endParaRPr>
          </a:p>
          <a:p>
            <a:endParaRPr lang="en-US" sz="2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  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ach of the dataset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211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for Bengali dataset </a:t>
            </a:r>
            <a:endParaRPr lang="en-US" dirty="0"/>
          </a:p>
        </p:txBody>
      </p:sp>
      <p:pic>
        <p:nvPicPr>
          <p:cNvPr id="5" name="Content Placeholder 4" descr="67793672_715648238871133_703294589708009472_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535" y="3149601"/>
            <a:ext cx="9038965" cy="136454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Softwares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6" name="Bevel 5"/>
          <p:cNvSpPr/>
          <p:nvPr/>
        </p:nvSpPr>
        <p:spPr>
          <a:xfrm>
            <a:off x="1384300" y="3073400"/>
            <a:ext cx="4064000" cy="229870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 smtClean="0"/>
              <a:t>Colab</a:t>
            </a:r>
            <a:endParaRPr lang="en-US" sz="4000" b="1" dirty="0"/>
          </a:p>
        </p:txBody>
      </p:sp>
      <p:sp>
        <p:nvSpPr>
          <p:cNvPr id="7" name="Bevel 6"/>
          <p:cNvSpPr/>
          <p:nvPr/>
        </p:nvSpPr>
        <p:spPr>
          <a:xfrm>
            <a:off x="6096000" y="3073400"/>
            <a:ext cx="4064000" cy="229870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pychram</a:t>
            </a:r>
            <a:endParaRPr lang="en-US" sz="4000" b="1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292" y="714856"/>
            <a:ext cx="11029616" cy="1013800"/>
          </a:xfrm>
        </p:spPr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5" name="Flowchart: Magnetic Disk 4"/>
          <p:cNvSpPr/>
          <p:nvPr/>
        </p:nvSpPr>
        <p:spPr>
          <a:xfrm>
            <a:off x="1447800" y="3454400"/>
            <a:ext cx="3289300" cy="23368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NLTK</a:t>
            </a:r>
          </a:p>
          <a:p>
            <a:pPr algn="ctr"/>
            <a:r>
              <a:rPr lang="en-US" dirty="0" smtClean="0"/>
              <a:t>Corpus</a:t>
            </a:r>
            <a:endParaRPr lang="en-US" dirty="0"/>
          </a:p>
        </p:txBody>
      </p:sp>
      <p:sp>
        <p:nvSpPr>
          <p:cNvPr id="6" name="Flowchart: Magnetic Disk 5"/>
          <p:cNvSpPr/>
          <p:nvPr/>
        </p:nvSpPr>
        <p:spPr>
          <a:xfrm>
            <a:off x="7442200" y="3441700"/>
            <a:ext cx="3416300" cy="25146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CLTK</a:t>
            </a:r>
          </a:p>
          <a:p>
            <a:pPr algn="ctr"/>
            <a:r>
              <a:rPr lang="en-US" dirty="0" smtClean="0"/>
              <a:t>Corpus importer</a:t>
            </a:r>
          </a:p>
          <a:p>
            <a:pPr algn="ctr"/>
            <a:r>
              <a:rPr lang="en-US" dirty="0" smtClean="0"/>
              <a:t>Bengali dictionary</a:t>
            </a:r>
            <a:endParaRPr lang="en-US" dirty="0"/>
          </a:p>
        </p:txBody>
      </p:sp>
      <p:sp>
        <p:nvSpPr>
          <p:cNvPr id="7" name="Flowchart: Data 6"/>
          <p:cNvSpPr/>
          <p:nvPr/>
        </p:nvSpPr>
        <p:spPr>
          <a:xfrm>
            <a:off x="6070600" y="1917700"/>
            <a:ext cx="203200" cy="44577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>
            <a:off x="5168900" y="2222500"/>
            <a:ext cx="914400" cy="3429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286500" y="2590800"/>
            <a:ext cx="978408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76600" y="22225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English dataset 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7309993" y="2571234"/>
            <a:ext cx="1896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Bengali dataset 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484FF-6352-46DB-8A8C-E44E91FB44BF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515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7944</TotalTime>
  <Words>1455</Words>
  <Application>Microsoft Office PowerPoint</Application>
  <PresentationFormat>Custom</PresentationFormat>
  <Paragraphs>528</Paragraphs>
  <Slides>93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4" baseType="lpstr">
      <vt:lpstr>Dividend</vt:lpstr>
      <vt:lpstr>Slide 1</vt:lpstr>
      <vt:lpstr>Slide 2</vt:lpstr>
      <vt:lpstr>`</vt:lpstr>
      <vt:lpstr>Slide 4</vt:lpstr>
      <vt:lpstr>Slide 5</vt:lpstr>
      <vt:lpstr>abstract</vt:lpstr>
      <vt:lpstr>Plan </vt:lpstr>
      <vt:lpstr>English  </vt:lpstr>
      <vt:lpstr>Bengali </vt:lpstr>
      <vt:lpstr>Dataset ( English &amp; Bengali )  word cloud </vt:lpstr>
      <vt:lpstr>English  dataset </vt:lpstr>
      <vt:lpstr>dataset </vt:lpstr>
      <vt:lpstr>English  Word Clouds</vt:lpstr>
      <vt:lpstr>Bengali dataset </vt:lpstr>
      <vt:lpstr>Bengali dataset </vt:lpstr>
      <vt:lpstr>Word Clouds (Bengali songs)</vt:lpstr>
      <vt:lpstr>FEATURE EXTRACTION </vt:lpstr>
      <vt:lpstr>The bag of words model </vt:lpstr>
      <vt:lpstr>Tokenization  &amp;  tokens  </vt:lpstr>
      <vt:lpstr>Types  of   Tokenization </vt:lpstr>
      <vt:lpstr>Tokenization  into words  from English dataset  </vt:lpstr>
      <vt:lpstr>Tokenization  into sentences form Bengali dataset   </vt:lpstr>
      <vt:lpstr>Tokenization method</vt:lpstr>
      <vt:lpstr>STEMMING</vt:lpstr>
      <vt:lpstr>Suffix stripping</vt:lpstr>
      <vt:lpstr>Porter stemmer</vt:lpstr>
      <vt:lpstr>Porter stemmer  </vt:lpstr>
      <vt:lpstr>RULE FOR REMOVING A SUFFIX</vt:lpstr>
      <vt:lpstr>RULE FOR REMOVING A SUFFIX</vt:lpstr>
      <vt:lpstr>Step - 1(a) </vt:lpstr>
      <vt:lpstr>Step – 1(b)</vt:lpstr>
      <vt:lpstr> cleanup </vt:lpstr>
      <vt:lpstr>Step – 1(c)  &amp;  STEP – 2 </vt:lpstr>
      <vt:lpstr>STEP – 3 &amp; 4 </vt:lpstr>
      <vt:lpstr>STEP – 5 </vt:lpstr>
      <vt:lpstr>Porter Stemming from English dataset</vt:lpstr>
      <vt:lpstr>Porter Stemming from Bengali  dataset</vt:lpstr>
      <vt:lpstr>Stop Word Removal</vt:lpstr>
      <vt:lpstr>Stop Word could  for English dataset</vt:lpstr>
      <vt:lpstr>Stop Word cloud for Bengali dataset</vt:lpstr>
      <vt:lpstr>Choosing   vocabulary   </vt:lpstr>
      <vt:lpstr>N-grams </vt:lpstr>
      <vt:lpstr> N-grams for words  </vt:lpstr>
      <vt:lpstr> BI-GRAM(N =  2) in English dataset </vt:lpstr>
      <vt:lpstr>Scoring   words </vt:lpstr>
      <vt:lpstr>Term Frequency - Inverse Document Frequency (Tf-idf)</vt:lpstr>
      <vt:lpstr>Normalized   Term  Frequency</vt:lpstr>
      <vt:lpstr>Inverse  document  Frequency</vt:lpstr>
      <vt:lpstr>Feature   vector </vt:lpstr>
      <vt:lpstr>Feature Vectors for English dataset</vt:lpstr>
      <vt:lpstr>feature  vector for Bengali dataset </vt:lpstr>
      <vt:lpstr>Model  development </vt:lpstr>
      <vt:lpstr>Model selection </vt:lpstr>
      <vt:lpstr>Model selection </vt:lpstr>
      <vt:lpstr>Model selection </vt:lpstr>
      <vt:lpstr>Model selection </vt:lpstr>
      <vt:lpstr>Why naïve bayes classifier </vt:lpstr>
      <vt:lpstr>Naïve Bayes classifier </vt:lpstr>
      <vt:lpstr>Prior probability </vt:lpstr>
      <vt:lpstr>Prior probability </vt:lpstr>
      <vt:lpstr>Slide 61</vt:lpstr>
      <vt:lpstr>Class conditional probability </vt:lpstr>
      <vt:lpstr>Class conditional probability </vt:lpstr>
      <vt:lpstr>CLASS CONDITIONAL  probability </vt:lpstr>
      <vt:lpstr>CLASS CONDITIONAL  probability </vt:lpstr>
      <vt:lpstr>CLASS CONDITIONAL  probability </vt:lpstr>
      <vt:lpstr>CLASS CONDITIONAL  probability </vt:lpstr>
      <vt:lpstr>CLASS CONDITIONAL  probability </vt:lpstr>
      <vt:lpstr>Posterior probability</vt:lpstr>
      <vt:lpstr>Slide 70</vt:lpstr>
      <vt:lpstr>Slide 71</vt:lpstr>
      <vt:lpstr>Multivariate Bernoulli Naive Bayes</vt:lpstr>
      <vt:lpstr>Multivariate Bernoulli Naive Bayes</vt:lpstr>
      <vt:lpstr>Multinomial naive Bayes</vt:lpstr>
      <vt:lpstr>Model  evaluation </vt:lpstr>
      <vt:lpstr>Grid search</vt:lpstr>
      <vt:lpstr>Cross Validation</vt:lpstr>
      <vt:lpstr>K-Fold Cross-Validation</vt:lpstr>
      <vt:lpstr>K-Fold Cross-Validation</vt:lpstr>
      <vt:lpstr>10-fold Cross  Validation</vt:lpstr>
      <vt:lpstr>performance </vt:lpstr>
      <vt:lpstr>F1, PRECISION, RECALL</vt:lpstr>
      <vt:lpstr>F1, PRECISION, RECALL</vt:lpstr>
      <vt:lpstr>PRECISION</vt:lpstr>
      <vt:lpstr>RECALL</vt:lpstr>
      <vt:lpstr>F1 score</vt:lpstr>
      <vt:lpstr>Result for English dataset </vt:lpstr>
      <vt:lpstr>Result for English dataset </vt:lpstr>
      <vt:lpstr>Result for Bengali dataset </vt:lpstr>
      <vt:lpstr>Result for Bengali dataset </vt:lpstr>
      <vt:lpstr>Softwares </vt:lpstr>
      <vt:lpstr>Tools</vt:lpstr>
      <vt:lpstr>Slide 93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Sukannya Saha</dc:creator>
  <cp:lastModifiedBy>Fazley Biswas</cp:lastModifiedBy>
  <cp:revision>379</cp:revision>
  <dcterms:created xsi:type="dcterms:W3CDTF">2019-07-12T06:59:37Z</dcterms:created>
  <dcterms:modified xsi:type="dcterms:W3CDTF">2019-08-02T19:31:23Z</dcterms:modified>
</cp:coreProperties>
</file>